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5" r:id="rId2"/>
    <p:sldId id="276" r:id="rId3"/>
    <p:sldId id="277" r:id="rId4"/>
    <p:sldId id="285" r:id="rId5"/>
    <p:sldId id="278" r:id="rId6"/>
    <p:sldId id="279" r:id="rId7"/>
    <p:sldId id="281" r:id="rId8"/>
    <p:sldId id="282" r:id="rId9"/>
    <p:sldId id="283" r:id="rId10"/>
    <p:sldId id="286" r:id="rId11"/>
    <p:sldId id="287" r:id="rId12"/>
    <p:sldId id="288" r:id="rId13"/>
    <p:sldId id="289" r:id="rId14"/>
    <p:sldId id="290" r:id="rId1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6" autoAdjust="0"/>
    <p:restoredTop sz="99467" autoAdjust="0"/>
  </p:normalViewPr>
  <p:slideViewPr>
    <p:cSldViewPr>
      <p:cViewPr varScale="1">
        <p:scale>
          <a:sx n="73" d="100"/>
          <a:sy n="73" d="100"/>
        </p:scale>
        <p:origin x="11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0FDD2-EBFD-4FE9-B966-BCBAA1EBB5CB}" type="datetimeFigureOut">
              <a:rPr lang="ru-RU"/>
              <a:pPr>
                <a:defRPr/>
              </a:pPr>
              <a:t>05.04.2025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9A742-AD48-4B6D-A467-2E0747795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DDAC9-FE1A-4E80-8867-989701029CDF}" type="datetimeFigureOut">
              <a:rPr lang="ru-RU"/>
              <a:pPr>
                <a:defRPr/>
              </a:pPr>
              <a:t>05.04.2025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91262-9B6F-4915-8D10-D60036BA8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eaLnBrk="0" hangingPunct="0">
              <a:defRPr/>
            </a:pPr>
            <a:r>
              <a:rPr lang="en-US" sz="7200" smtClean="0"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r" eaLnBrk="0" hangingPunct="0">
              <a:defRPr/>
            </a:pPr>
            <a:r>
              <a:rPr lang="en-US" sz="7200" smtClean="0"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CEA3-5AF4-4C83-AA1D-2FC5532BCDC7}" type="datetimeFigureOut">
              <a:rPr lang="ru-RU"/>
              <a:pPr>
                <a:defRPr/>
              </a:pPr>
              <a:t>05.04.2025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17EC7-CD89-47D3-A413-5F8818A94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CFFDC-95D0-4805-B6A4-5FEFEB7F668A}" type="datetimeFigureOut">
              <a:rPr lang="ru-RU"/>
              <a:pPr>
                <a:defRPr/>
              </a:pPr>
              <a:t>05.04.2025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7945E-38A2-4E97-A0FE-2E31D0E6D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eaLnBrk="0" hangingPunct="0">
              <a:defRPr/>
            </a:pPr>
            <a:r>
              <a:rPr lang="en-US" sz="8000" smtClean="0"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r" eaLnBrk="0" hangingPunct="0">
              <a:defRPr/>
            </a:pPr>
            <a:r>
              <a:rPr lang="en-US" sz="8000" smtClean="0"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5CC58-0C7A-4CE4-9E97-8B019AD1FF30}" type="datetimeFigureOut">
              <a:rPr lang="ru-RU"/>
              <a:pPr>
                <a:defRPr/>
              </a:pPr>
              <a:t>05.04.2025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902B5-9CBB-48E3-9DA5-7E0555BC6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1FA2D-ED21-4FC5-B1E3-F10EF781D4CD}" type="datetimeFigureOut">
              <a:rPr lang="ru-RU"/>
              <a:pPr>
                <a:defRPr/>
              </a:pPr>
              <a:t>05.04.2025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5218-FD91-4B53-A268-40A822EAB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499E7-BFDF-44EA-87C6-A84A18009AAD}" type="datetimeFigureOut">
              <a:rPr lang="ru-RU"/>
              <a:pPr>
                <a:defRPr/>
              </a:pPr>
              <a:t>05.04.2025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5A7B1-5F71-4007-A678-FB36D0E34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6C4F3-84BA-4322-B0B5-5D3EF11F1796}" type="datetimeFigureOut">
              <a:rPr lang="ru-RU"/>
              <a:pPr>
                <a:defRPr/>
              </a:pPr>
              <a:t>05.04.2025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69ECA-CBAE-4E0E-8975-B150B5260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338" y="915988"/>
            <a:ext cx="6799262" cy="13033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338" y="2490788"/>
            <a:ext cx="6799262" cy="34448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DD50E-F5ED-4B6A-BFEB-48E9807EB257}" type="datetimeFigureOut">
              <a:rPr lang="ru-RU"/>
              <a:pPr>
                <a:defRPr/>
              </a:pPr>
              <a:t>05.04.2025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4F3A8-47EE-4F89-BAC7-3FAEE1CAD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90AF3-80EC-48F6-90E7-5DB7BBCE07B7}" type="datetimeFigureOut">
              <a:rPr lang="ru-RU"/>
              <a:pPr>
                <a:defRPr/>
              </a:pPr>
              <a:t>05.04.2025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E3F56-157C-4511-A4AA-BCD8086D5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E72E2-375F-48B3-9218-1508C14830FA}" type="datetimeFigureOut">
              <a:rPr lang="ru-RU"/>
              <a:pPr>
                <a:defRPr/>
              </a:pPr>
              <a:t>05.04.2025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A11F3-CB07-4D29-B720-52E825745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C9DA8-8089-4193-B609-93F1E04757FD}" type="datetimeFigureOut">
              <a:rPr lang="ru-RU"/>
              <a:pPr>
                <a:defRPr/>
              </a:pPr>
              <a:t>05.04.2025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1E3D-3192-498B-90EC-D71DCD431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2842-C491-45A2-B016-D4F42725688D}" type="datetimeFigureOut">
              <a:rPr lang="ru-RU"/>
              <a:pPr>
                <a:defRPr/>
              </a:pPr>
              <a:t>05.04.2025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220A4-6DF6-4D0B-8310-A326E69B3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9CEB7-7114-4AB5-A200-D80876A3BC8D}" type="datetimeFigureOut">
              <a:rPr lang="ru-RU"/>
              <a:pPr>
                <a:defRPr/>
              </a:pPr>
              <a:t>05.04.2025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59675-B9F9-43CD-8764-A4FBE4922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CF65E-1BB3-4CBA-928D-52B0F00AA98F}" type="datetimeFigureOut">
              <a:rPr lang="ru-RU"/>
              <a:pPr>
                <a:defRPr/>
              </a:pPr>
              <a:t>05.04.2025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515C-8265-40D6-8090-2A2CF06D8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05817-7620-4D73-AB31-FBA8F13A5128}" type="datetimeFigureOut">
              <a:rPr lang="ru-RU"/>
              <a:pPr>
                <a:defRPr/>
              </a:pPr>
              <a:t>05.04.2025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61E49-CF79-4BFF-BB51-82F54F3BA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D7BBC-180F-4BC1-973F-FD6DCC70E569}" type="datetimeFigureOut">
              <a:rPr lang="ru-RU"/>
              <a:pPr>
                <a:defRPr/>
              </a:pPr>
              <a:t>05.04.2025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373F3-0B2A-4FC8-A3E2-91119C611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2A2D0814-1962-4842-8F97-8A9920BBFB15}" type="datetimeFigureOut">
              <a:rPr lang="ru-RU"/>
              <a:pPr>
                <a:defRPr/>
              </a:pPr>
              <a:t>05.04.2025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8F6335CE-9708-44E3-82B4-2A11B7489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3" r:id="rId6"/>
    <p:sldLayoutId id="2147483719" r:id="rId7"/>
    <p:sldLayoutId id="2147483712" r:id="rId8"/>
    <p:sldLayoutId id="2147483711" r:id="rId9"/>
    <p:sldLayoutId id="2147483720" r:id="rId10"/>
    <p:sldLayoutId id="2147483721" r:id="rId11"/>
    <p:sldLayoutId id="2147483710" r:id="rId12"/>
    <p:sldLayoutId id="2147483722" r:id="rId13"/>
    <p:sldLayoutId id="2147483723" r:id="rId14"/>
    <p:sldLayoutId id="2147483724" r:id="rId15"/>
    <p:sldLayoutId id="2147483725" r:id="rId16"/>
    <p:sldLayoutId id="2147483709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521151" y="404664"/>
            <a:ext cx="80648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</a:t>
            </a:r>
          </a:p>
          <a:p>
            <a:pPr algn="ctr"/>
            <a:r>
              <a:rPr lang="ru-RU" sz="6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русской избе»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6581" y="2351151"/>
            <a:ext cx="6120680" cy="3893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445" y="511677"/>
            <a:ext cx="8721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макета «Русская изба»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196752"/>
            <a:ext cx="51125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1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32" y="548680"/>
            <a:ext cx="3533328" cy="57606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548680"/>
            <a:ext cx="370334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48680"/>
            <a:ext cx="3744416" cy="42530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845513"/>
            <a:ext cx="3847356" cy="443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48680"/>
            <a:ext cx="3744416" cy="46359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520490"/>
            <a:ext cx="3353569" cy="478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3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124744"/>
            <a:ext cx="5760640" cy="51571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7366" y="484909"/>
            <a:ext cx="5684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Вскоре организовали дворик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48680"/>
            <a:ext cx="77768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риобщение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 к культуре русского народа посредством знакомства с основами русской избы.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 строении русской избы, о ее внутреннем и внешнем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убранстве,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народных традициях, обычаях,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обрядах,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познавательной активности,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любознательности,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прекрасными образами народного декоративно-прикладного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умения испытывать эстетическое наслаждение от участия в театрализованной деятельности (игры-драматизации, игры с куклами, постановка художественных произведений, сказок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общечеловеческим нравственным ценностям (гостеприимство, хлебосольство, трудолюбие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патриотизма и любви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Родине,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детско-родительские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семейный,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краткосрочный(2 недели)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дети, родители, воспитатель.</a:t>
            </a:r>
          </a:p>
        </p:txBody>
      </p:sp>
    </p:spTree>
    <p:extLst>
      <p:ext uri="{BB962C8B-B14F-4D97-AF65-F5344CB8AC3E}">
        <p14:creationId xmlns:p14="http://schemas.microsoft.com/office/powerpoint/2010/main" val="363072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620688"/>
            <a:ext cx="77768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С раннего детства ребёнок нуждается в образах, звуках,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красках. Всё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 изобилии несёт в себе быт русского народа. Приобщение детей к истокам народной культуры не потеряло своего значения и в настоящее время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Поэтому необходимо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детей с русской культурой с раннего детства и расширять эти знания с каждым годом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ввести дошкольников в мир русской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культуры? Начинать нужно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семьи. Ведь то, что происходит в семье сейчас, происходило всегда: так же готовили, убирали в избе, ухаживали за ребенком и стариками. Изменились условия жизни, предметы быта, но сохранилась суть: мама готовит, стирает, ухаживает за всеми, т.е. занимается женской работой. Папа занимается ремонтом, строительством, т.е. занимается мужской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работой, дедушка и бабушка помогают молодой семье по дому. 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рассказывают народные сказки, поговорки, песни,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4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1"/>
            <a:ext cx="77048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.Изучение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 по данной теме: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 «Истоки русской народной культуры в детском саду». И. Г. Гаврилова.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 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детей младшего дошкольного возраста с русским народным творчеством».  И. А. Бойчук, Т. 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Попушина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 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детей к истокам русской народной культуры». Л. Князева, М. 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Маханева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наглядного материала  с изображением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русской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избы, мебели,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посуды,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произведений художественной литературы, загадок, пословиц,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поговорок,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закличек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песенок,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прибауток.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проведения: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,подвижные,  хороводные игры,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еатрализация,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литературы,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продуктивные виды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225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548680"/>
            <a:ext cx="77768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знаний об истории крестьянского жилища-избы, о ее устройстве,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к истокам традиционной культуры (знакомство с народными играми, обычаями, традициями),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словарного запаса названиями предметов русского быта,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и укрепление детско-родительских отношений,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духовно-нравственной личности  посредством приобщения к народным традициям,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любознательности, творческих способностей, познавательной активности, коммуникативных навыков.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мероприятие: 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«Русская изба».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проекта для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родителей: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макета «Русская изба».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7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548680"/>
            <a:ext cx="77768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проекта:</a:t>
            </a:r>
          </a:p>
          <a:p>
            <a:pPr fontAlgn="t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Беседы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такое русская изба?»,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«Здравствуйте, гости дорогие!»,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строили дом на Руси»,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«Красный угол»,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«Народные обычаи и традиции»</a:t>
            </a:r>
          </a:p>
          <a:p>
            <a:pPr fontAlgn="t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Решение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проблемной ситуации: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«Отчего угол красный?»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 без единого гвоздя?»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3.Художественно-эстетическое направление: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«Народная игрушка по замыслу детей»,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«Народная игрушка по замыслу»,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«Народные узоры»,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«Русская изба»,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«Русская изба»,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слушание русских народных песен (аудиозаписи),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пение знакомых колыбельных песен,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театрализация (постановка сказки «Теремок»)</a:t>
            </a:r>
          </a:p>
          <a:p>
            <a:pPr fontAlgn="t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9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77686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4.Чтение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художественной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казка «По щучьему велению»,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«Ой,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свистулечка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какая..»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«Глиняная свистулька»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М.Бородицкая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«Домовенок Кузя»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Т.Александрова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Заюшкина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избушка»,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«Теремок».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5.Чтение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заучивание: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загадки, поговорки, пословицы,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заклички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дразнилки,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пестушки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Подвижные русские народные игры: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«Гори, гори ясно!», «Бабка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Ёжка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«На помеле», «Волк в круге», «Гуси», «Горелки», «У медведя во бору», «Заплетись плетень»,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Огуречик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«Репка»,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Барашеньки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«Горшки».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7.Хороводные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Заря-заряница», «Карусель», «Каравай», «Бояре, а мы к вам пришли», «Калачи».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8.Сюжетно-ролевые игры: 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«Ярмарка»,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 саду ли, в огороде»,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«Укрась избушку узором»,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«Встречаем  гостей»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00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48680"/>
            <a:ext cx="77768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Дидактические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избу»,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«Укрась избу»,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«Помоги плотнику»,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«Составь узор»,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«Подбери мебель для избы»,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посуду».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10.Работа с родителями: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папки-передвижки  «Традиции русского народа»,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«Как и из чего можно изготовить атрибуты для избы»,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изготовить один из атрибутов русской избы вместе с детьми,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посетить краеведческий музей,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мультфильма «Простоквашино»,  «Домовенок Кузя», серийный мультфильм «Русские богатыри».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7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284984"/>
            <a:ext cx="4195696" cy="29987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248" y="594974"/>
            <a:ext cx="3832688" cy="2830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227" y="1124744"/>
            <a:ext cx="41964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сказки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«Теремок»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7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1546</TotalTime>
  <Words>378</Words>
  <Application>Microsoft Office PowerPoint</Application>
  <PresentationFormat>Экран (4:3)</PresentationFormat>
  <Paragraphs>106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Наташа</dc:creator>
  <cp:lastModifiedBy>administrator</cp:lastModifiedBy>
  <cp:revision>198</cp:revision>
  <dcterms:created xsi:type="dcterms:W3CDTF">2012-11-21T10:22:18Z</dcterms:created>
  <dcterms:modified xsi:type="dcterms:W3CDTF">2025-04-05T06:51:16Z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TC300086489990</vt:lpwstr>
  </property>
</Properties>
</file>