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2" r:id="rId4"/>
    <p:sldId id="276" r:id="rId5"/>
    <p:sldId id="265" r:id="rId6"/>
    <p:sldId id="281" r:id="rId7"/>
    <p:sldId id="282" r:id="rId8"/>
    <p:sldId id="283" r:id="rId9"/>
    <p:sldId id="273" r:id="rId10"/>
    <p:sldId id="274" r:id="rId11"/>
    <p:sldId id="268" r:id="rId12"/>
    <p:sldId id="267" r:id="rId13"/>
    <p:sldId id="284" r:id="rId14"/>
    <p:sldId id="277" r:id="rId15"/>
    <p:sldId id="285" r:id="rId16"/>
    <p:sldId id="260" r:id="rId17"/>
    <p:sldId id="286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pos=14&amp;img_url" TargetMode="External"/><Relationship Id="rId3" Type="http://schemas.openxmlformats.org/officeDocument/2006/relationships/hyperlink" Target="https://yandex.ru/images/search?pos=0&amp;img_url" TargetMode="External"/><Relationship Id="rId7" Type="http://schemas.openxmlformats.org/officeDocument/2006/relationships/hyperlink" Target="https://yandex.ru/images/search?pos=64&amp;p=1&amp;img_url" TargetMode="External"/><Relationship Id="rId2" Type="http://schemas.openxmlformats.org/officeDocument/2006/relationships/hyperlink" Target="https://yandex.ru/images/search?pos=14&amp;im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andex.ru/images/search?pos=2&amp;img_url" TargetMode="External"/><Relationship Id="rId5" Type="http://schemas.openxmlformats.org/officeDocument/2006/relationships/hyperlink" Target="https://yandex.ru/images/search?pos=90&amp;p=2&amp;img_url" TargetMode="External"/><Relationship Id="rId4" Type="http://schemas.openxmlformats.org/officeDocument/2006/relationships/hyperlink" Target="https://yandex.ru/images/search?pos=16&amp;img_ur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528392"/>
          </a:xfrm>
        </p:spPr>
        <p:txBody>
          <a:bodyPr>
            <a:normAutofit/>
          </a:bodyPr>
          <a:lstStyle/>
          <a:p>
            <a:r>
              <a:rPr lang="ru-RU" b="1" dirty="0" smtClean="0"/>
              <a:t>Автоматизация и дифференциация звуков </a:t>
            </a:r>
            <a:br>
              <a:rPr lang="ru-RU" b="1" dirty="0" smtClean="0"/>
            </a:br>
            <a:r>
              <a:rPr lang="ru-RU" sz="9600" b="1" dirty="0" smtClean="0">
                <a:solidFill>
                  <a:srgbClr val="0070C0"/>
                </a:solidFill>
              </a:rPr>
              <a:t>С – Ш 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509120"/>
            <a:ext cx="6400800" cy="1752600"/>
          </a:xfr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</a:rPr>
              <a:t>Бышкина</a:t>
            </a:r>
            <a:r>
              <a:rPr lang="ru-RU" dirty="0" smtClean="0">
                <a:solidFill>
                  <a:schemeClr val="tx1"/>
                </a:solidFill>
              </a:rPr>
              <a:t> С.В.,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- логопед 1КК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Автоматизация звука Ш в слогах и словах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9211" t="33200" r="26375" b="18081"/>
          <a:stretch/>
        </p:blipFill>
        <p:spPr>
          <a:xfrm>
            <a:off x="251520" y="1340768"/>
            <a:ext cx="8568952" cy="5287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Чистоговорки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4726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/>
                </a:solidFill>
              </a:rPr>
              <a:t>ША – ША – ША – шапка. 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ШО – ШО – ШО – шов.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ШУ – ШУ – ШУ – шуба.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ШИ – ШИ – ШИ – шина. </a:t>
            </a:r>
          </a:p>
          <a:p>
            <a:endParaRPr lang="ru-RU" dirty="0" smtClean="0"/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АШ – АШ – АШ – машина. </a:t>
            </a:r>
          </a:p>
          <a:p>
            <a:r>
              <a:rPr lang="ru-RU" dirty="0">
                <a:solidFill>
                  <a:srgbClr val="C00000"/>
                </a:solidFill>
              </a:rPr>
              <a:t>ОШ – ОШ – ОШ -  кошка. </a:t>
            </a:r>
          </a:p>
          <a:p>
            <a:r>
              <a:rPr lang="ru-RU" dirty="0">
                <a:solidFill>
                  <a:srgbClr val="7030A0"/>
                </a:solidFill>
              </a:rPr>
              <a:t>УШ – УШ – УШ – душ.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ЫШ – ЫШ – ЫШ – мышь.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Автоматизация звука Ш в предложениях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6375" t="27320" r="28265" b="11360"/>
          <a:stretch/>
        </p:blipFill>
        <p:spPr>
          <a:xfrm>
            <a:off x="179512" y="827711"/>
            <a:ext cx="8507288" cy="591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Автоматизация звука Ш в стихах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903" t="22280" r="27320" b="17240"/>
          <a:stretch/>
        </p:blipFill>
        <p:spPr>
          <a:xfrm>
            <a:off x="333872" y="783143"/>
            <a:ext cx="8352928" cy="60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2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Дифференциация звуков С – Ш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Услышишь звук С  - подними карточку с буквой С.</a:t>
            </a:r>
          </a:p>
          <a:p>
            <a:r>
              <a:rPr lang="ru-RU" dirty="0" smtClean="0"/>
              <a:t>Услышишь звук Ш – подними карточку с буквой Ш.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005064"/>
            <a:ext cx="18002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9160" y="4010413"/>
            <a:ext cx="18002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1" y="417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Дифференциация звуков С – Ш в предложениях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6376" t="42440" r="27793" b="13881"/>
          <a:stretch/>
        </p:blipFill>
        <p:spPr>
          <a:xfrm>
            <a:off x="20051" y="1164681"/>
            <a:ext cx="9084576" cy="550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9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Чистоговорки</a:t>
            </a:r>
            <a:r>
              <a:rPr lang="ru-RU" dirty="0" smtClean="0"/>
              <a:t> со звуками С – Ш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3568" y="2060848"/>
            <a:ext cx="8003232" cy="409959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СА – ША – ША – Соня моет малыша. </a:t>
            </a:r>
          </a:p>
          <a:p>
            <a:r>
              <a:rPr lang="ru-RU" sz="3600" dirty="0" smtClean="0">
                <a:solidFill>
                  <a:srgbClr val="00B050"/>
                </a:solidFill>
              </a:rPr>
              <a:t>АС – АШ – АШ – под сосной стоит шалаш.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Шесть мышат в шалаше шуршат. </a:t>
            </a:r>
          </a:p>
          <a:p>
            <a:r>
              <a:rPr lang="ru-RU" sz="3600" dirty="0" smtClean="0">
                <a:solidFill>
                  <a:srgbClr val="C00000"/>
                </a:solidFill>
              </a:rPr>
              <a:t>Саша любит сушки, а Соня ватрушки. </a:t>
            </a:r>
          </a:p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Вымыли мышки миски для мишки. 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773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Дифференциация звуков С – Ш в стихах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6376" t="59240" r="60867" b="27320"/>
          <a:stretch/>
        </p:blipFill>
        <p:spPr>
          <a:xfrm>
            <a:off x="4644008" y="1160730"/>
            <a:ext cx="4435274" cy="2628310"/>
          </a:xfrm>
          <a:prstGeom prst="rect">
            <a:avLst/>
          </a:prstGeom>
        </p:spPr>
      </p:pic>
      <p:pic>
        <p:nvPicPr>
          <p:cNvPr id="1026" name="Picture 2" descr="https://img.myloview.ru/posters/funny-granny-with-bag-400-2691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2" y="1000128"/>
            <a:ext cx="2788912" cy="278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blm67FWrpqo/Uj_z3ZeZ9pI/AAAAAAAAMtw/y85FuwvhHng/s1600/071-how-to-draw-hen-for-kid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6" t="14484" r="5938" b="20339"/>
          <a:stretch/>
        </p:blipFill>
        <p:spPr bwMode="auto">
          <a:xfrm>
            <a:off x="2219444" y="2474032"/>
            <a:ext cx="2179015" cy="12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1219/000df4c8-218fd1d4/img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7" t="18073" r="20075" b="25235"/>
          <a:stretch/>
        </p:blipFill>
        <p:spPr bwMode="auto">
          <a:xfrm>
            <a:off x="7755" y="3649923"/>
            <a:ext cx="2847225" cy="18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lipart-library.com/images/kcKojRbA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764" y="5015490"/>
            <a:ext cx="2378695" cy="172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5f1d157bf2afcfc9140dc094cc78e829-srl&amp;n=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98" t="8048" r="10003" b="23632"/>
          <a:stretch/>
        </p:blipFill>
        <p:spPr bwMode="auto">
          <a:xfrm>
            <a:off x="4067944" y="3632787"/>
            <a:ext cx="2376264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atsfineart.com/assets/images/cats/CatAndMouse/db_Tatyana_Rodionova4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44" t="16134" b="56466"/>
          <a:stretch/>
        </p:blipFill>
        <p:spPr bwMode="auto">
          <a:xfrm>
            <a:off x="6084168" y="5015490"/>
            <a:ext cx="3065324" cy="177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68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186"/>
            <a:ext cx="8229600" cy="1143000"/>
          </a:xfrm>
        </p:spPr>
        <p:txBody>
          <a:bodyPr/>
          <a:lstStyle/>
          <a:p>
            <a:r>
              <a:rPr lang="ru-RU" dirty="0" smtClean="0"/>
              <a:t>Литература и </a:t>
            </a:r>
            <a:r>
              <a:rPr lang="ru-RU" dirty="0" err="1" smtClean="0"/>
              <a:t>интернет-ресурсы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Логопедия. Ил. Ю.К. Школьник. – М., 2006. </a:t>
            </a:r>
          </a:p>
          <a:p>
            <a:r>
              <a:rPr lang="ru-RU" dirty="0" smtClean="0"/>
              <a:t>Максакова А.И. Правильно ли говорит ваш ребенок: Кн. для воспитателя дет. сада. – М., 1988. </a:t>
            </a:r>
          </a:p>
          <a:p>
            <a:r>
              <a:rPr lang="ru-RU" dirty="0" smtClean="0"/>
              <a:t>Учимся говорить правильно. Составители: И. Морозова, М. Пушкарева. 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yandex.ru/images/search?pos=14&amp;img</a:t>
            </a:r>
            <a:r>
              <a:rPr lang="ru-RU" dirty="0" smtClean="0"/>
              <a:t> (бабушка), 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yandex.ru/images/search?pos=0&amp;img_url</a:t>
            </a:r>
            <a:r>
              <a:rPr lang="ru-RU" dirty="0" smtClean="0"/>
              <a:t> (курочки),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yandex.ru/images/search?pos=16&amp;img_url</a:t>
            </a:r>
            <a:r>
              <a:rPr lang="ru-RU" dirty="0" smtClean="0"/>
              <a:t> (пес в конуре),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yandex.ru/images/search?pos=90&amp;p=2&amp;img_url</a:t>
            </a:r>
            <a:r>
              <a:rPr lang="ru-RU" dirty="0" smtClean="0"/>
              <a:t> (две свинки),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yandex.ru/images/search?pos=2&amp;img_url</a:t>
            </a:r>
            <a:r>
              <a:rPr lang="ru-RU" dirty="0" smtClean="0"/>
              <a:t> (кот),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yandex.ru/images/search?pos=64&amp;p=1&amp;img_url</a:t>
            </a:r>
            <a:r>
              <a:rPr lang="ru-RU" dirty="0" smtClean="0"/>
              <a:t> (мыши),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yandex.ru/images/search?pos=14&amp;img_url</a:t>
            </a:r>
            <a:r>
              <a:rPr lang="ru-RU" dirty="0" smtClean="0"/>
              <a:t> (соловей).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 </a:t>
            </a:r>
            <a:r>
              <a:rPr lang="ru-RU" dirty="0" smtClean="0"/>
              <a:t>С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Услышишь звук С – подними карточку с буквой С. </a:t>
            </a:r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Речевой материал: </a:t>
            </a:r>
          </a:p>
          <a:p>
            <a:pPr marL="0" indent="0" algn="r">
              <a:buNone/>
            </a:pPr>
            <a:r>
              <a:rPr lang="ru-RU" dirty="0" smtClean="0"/>
              <a:t>Звуки,</a:t>
            </a:r>
          </a:p>
          <a:p>
            <a:pPr marL="0" indent="0" algn="r">
              <a:buNone/>
            </a:pPr>
            <a:r>
              <a:rPr lang="ru-RU" dirty="0" smtClean="0"/>
              <a:t>Слоги,</a:t>
            </a:r>
          </a:p>
          <a:p>
            <a:pPr marL="0" indent="0" algn="r">
              <a:buNone/>
            </a:pPr>
            <a:r>
              <a:rPr lang="ru-RU" dirty="0" smtClean="0"/>
              <a:t>Слова.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58598" y="2708920"/>
            <a:ext cx="18002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</a:p>
        </p:txBody>
      </p:sp>
      <p:pic>
        <p:nvPicPr>
          <p:cNvPr id="2050" name="Picture 2" descr="http://dasha46.narod.ru/Encyclopedic_Knowledge/Biology/Animals/Birds/2/Solovej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2635253" cy="36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1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45" y="0"/>
            <a:ext cx="8229600" cy="1143000"/>
          </a:xfrm>
        </p:spPr>
        <p:txBody>
          <a:bodyPr/>
          <a:lstStyle/>
          <a:p>
            <a:r>
              <a:rPr lang="ru-RU" dirty="0" smtClean="0"/>
              <a:t>Автоматизация звука С в слогах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8349" t="45361" r="25818" b="5080"/>
          <a:stretch/>
        </p:blipFill>
        <p:spPr>
          <a:xfrm>
            <a:off x="132523" y="1432970"/>
            <a:ext cx="8878953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84"/>
            <a:ext cx="8229600" cy="1143000"/>
          </a:xfrm>
        </p:spPr>
        <p:txBody>
          <a:bodyPr/>
          <a:lstStyle/>
          <a:p>
            <a:r>
              <a:rPr lang="ru-RU" dirty="0" smtClean="0"/>
              <a:t>Автоматизация звука С в словах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515" t="9239" r="25345" b="5147"/>
          <a:stretch/>
        </p:blipFill>
        <p:spPr>
          <a:xfrm>
            <a:off x="827584" y="852537"/>
            <a:ext cx="7200800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Чистоговорки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772816"/>
            <a:ext cx="8229600" cy="4968552"/>
          </a:xfrm>
        </p:spPr>
        <p:txBody>
          <a:bodyPr>
            <a:normAutofit fontScale="92500" lnSpcReduction="10000"/>
          </a:bodyPr>
          <a:lstStyle/>
          <a:p>
            <a:r>
              <a:rPr lang="ru-RU" sz="4400" b="1" dirty="0" smtClean="0">
                <a:solidFill>
                  <a:schemeClr val="accent4"/>
                </a:solidFill>
              </a:rPr>
              <a:t>СА – СА – СА – сам. </a:t>
            </a:r>
          </a:p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СО – СО – СО – сом. 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СУ – СУ – СУ – суп. </a:t>
            </a:r>
          </a:p>
          <a:p>
            <a:endParaRPr lang="ru-RU" sz="4400" b="1" dirty="0" smtClean="0"/>
          </a:p>
          <a:p>
            <a:r>
              <a:rPr lang="ru-RU" sz="4400" b="1" dirty="0">
                <a:solidFill>
                  <a:srgbClr val="00B050"/>
                </a:solidFill>
              </a:rPr>
              <a:t>АС – АС – АС – нас. </a:t>
            </a:r>
          </a:p>
          <a:p>
            <a:r>
              <a:rPr lang="ru-RU" sz="4400" b="1" dirty="0">
                <a:solidFill>
                  <a:srgbClr val="002060"/>
                </a:solidFill>
              </a:rPr>
              <a:t>ОС – ОС – ОС – нос. </a:t>
            </a:r>
          </a:p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 – УС – УС – вкус. </a:t>
            </a:r>
          </a:p>
          <a:p>
            <a:endParaRPr lang="ru-RU" sz="4400" dirty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57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Автоматизация звука С в словосочетаниях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903" t="29000" r="29683" b="10521"/>
          <a:stretch/>
        </p:blipFill>
        <p:spPr>
          <a:xfrm>
            <a:off x="457199" y="1151036"/>
            <a:ext cx="8363273" cy="5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3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321"/>
            <a:ext cx="9036496" cy="8213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Автоматизация звука С в предложениях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903" t="14721" r="26375" b="5480"/>
          <a:stretch/>
        </p:blipFill>
        <p:spPr>
          <a:xfrm>
            <a:off x="1043608" y="672079"/>
            <a:ext cx="7776864" cy="6163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4330" t="67639" r="25430" b="25641"/>
          <a:stretch/>
        </p:blipFill>
        <p:spPr>
          <a:xfrm>
            <a:off x="0" y="6256090"/>
            <a:ext cx="4608512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1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012"/>
            <a:ext cx="8229600" cy="1143000"/>
          </a:xfrm>
        </p:spPr>
        <p:txBody>
          <a:bodyPr/>
          <a:lstStyle/>
          <a:p>
            <a:r>
              <a:rPr lang="ru-RU" dirty="0" smtClean="0"/>
              <a:t>Автоматизация звука С в стихах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1967" t="24416" r="25903" b="20599"/>
          <a:stretch/>
        </p:blipFill>
        <p:spPr>
          <a:xfrm>
            <a:off x="2249016" y="956309"/>
            <a:ext cx="6437784" cy="5901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5430" t="53719" r="62813" b="31160"/>
          <a:stretch/>
        </p:blipFill>
        <p:spPr>
          <a:xfrm>
            <a:off x="9424" y="876242"/>
            <a:ext cx="2533530" cy="183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0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 Ш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Услышишь звук Ш – подними карточку с буквой Ш. </a:t>
            </a:r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Речевой материал: </a:t>
            </a:r>
          </a:p>
          <a:p>
            <a:pPr marL="0" indent="0" algn="r">
              <a:buNone/>
            </a:pPr>
            <a:r>
              <a:rPr lang="ru-RU" dirty="0" smtClean="0"/>
              <a:t>Звуки,</a:t>
            </a:r>
          </a:p>
          <a:p>
            <a:pPr marL="0" indent="0" algn="r">
              <a:buNone/>
            </a:pPr>
            <a:r>
              <a:rPr lang="ru-RU" dirty="0" smtClean="0"/>
              <a:t>Слоги,</a:t>
            </a:r>
          </a:p>
          <a:p>
            <a:pPr marL="0" indent="0" algn="r">
              <a:buNone/>
            </a:pPr>
            <a:r>
              <a:rPr lang="ru-RU" dirty="0" smtClean="0"/>
              <a:t>Слова.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430" t="48320" r="61340" b="25641"/>
          <a:stretch/>
        </p:blipFill>
        <p:spPr>
          <a:xfrm>
            <a:off x="1835696" y="4083935"/>
            <a:ext cx="2016224" cy="22322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8598" y="2708920"/>
            <a:ext cx="18002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396</Words>
  <Application>Microsoft Office PowerPoint</Application>
  <PresentationFormat>Экран (4:3)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Автоматизация и дифференциация звуков  С – Ш </vt:lpstr>
      <vt:lpstr>Звук С </vt:lpstr>
      <vt:lpstr>Автоматизация звука С в слогах </vt:lpstr>
      <vt:lpstr>Автоматизация звука С в словах </vt:lpstr>
      <vt:lpstr>Чистоговорки </vt:lpstr>
      <vt:lpstr>Автоматизация звука С в словосочетаниях </vt:lpstr>
      <vt:lpstr>Автоматизация звука С в предложениях </vt:lpstr>
      <vt:lpstr>Автоматизация звука С в стихах </vt:lpstr>
      <vt:lpstr>Звук Ш </vt:lpstr>
      <vt:lpstr>Автоматизация звука Ш в слогах и словах  </vt:lpstr>
      <vt:lpstr>Чистоговорки </vt:lpstr>
      <vt:lpstr>Автоматизация звука Ш в предложениях </vt:lpstr>
      <vt:lpstr>Автоматизация звука Ш в стихах </vt:lpstr>
      <vt:lpstr>Дифференциация звуков С – Ш </vt:lpstr>
      <vt:lpstr>Дифференциация звуков С – Ш в предложениях</vt:lpstr>
      <vt:lpstr>Чистоговорки со звуками С – Ш </vt:lpstr>
      <vt:lpstr>Дифференциация звуков С – Ш в стихах </vt:lpstr>
      <vt:lpstr>Литература и интернет-ресурсы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17</cp:revision>
  <dcterms:created xsi:type="dcterms:W3CDTF">2018-11-02T08:02:26Z</dcterms:created>
  <dcterms:modified xsi:type="dcterms:W3CDTF">2018-11-06T08:26:08Z</dcterms:modified>
</cp:coreProperties>
</file>