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miart.ru/forum/uploads1/post-3501-1206479699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cofeland.ru/product/glinjanyj-chajnik-ieroglif-/" TargetMode="Externa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nordural.ru/image/1251131982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Семинар-практикум для родителей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«Фонематический слух»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Подготовила учитель-логопед: </a:t>
            </a:r>
            <a:r>
              <a:rPr lang="ru-RU" dirty="0" err="1" smtClean="0">
                <a:solidFill>
                  <a:srgbClr val="FF0000"/>
                </a:solidFill>
              </a:rPr>
              <a:t>Бышкина</a:t>
            </a:r>
            <a:r>
              <a:rPr lang="ru-RU" dirty="0" smtClean="0">
                <a:solidFill>
                  <a:srgbClr val="FF0000"/>
                </a:solidFill>
              </a:rPr>
              <a:t> С.В.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Дата проведения:16.01.2019 г.</a:t>
            </a:r>
          </a:p>
          <a:p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49604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ДЕПАРТАМЕНТ ОБРАЗОВАНИЯ АДМИНИСТРАЦИИ ГОРОДА ЕКАТЕРИНБУРГА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комбинированного вида №539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МАДОУ детский сад комбинированного вида №539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620085, г. Екатеринбург, ул. Ферганская, 20б, тел./факс 297-09-90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Игра «Назови картинки со звуком Ш»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.jpg"/>
          <p:cNvPicPr>
            <a:picLocks noChangeAspect="1"/>
          </p:cNvPicPr>
          <p:nvPr/>
        </p:nvPicPr>
        <p:blipFill>
          <a:blip r:embed="rId2" cstate="print"/>
          <a:srcRect t="16013"/>
          <a:stretch>
            <a:fillRect/>
          </a:stretch>
        </p:blipFill>
        <p:spPr>
          <a:xfrm>
            <a:off x="323528" y="1268760"/>
            <a:ext cx="8317532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«Придумай имя»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mmedia.ozone.ru/multimedia/1022355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2915816" cy="4373724"/>
          </a:xfrm>
          <a:prstGeom prst="rect">
            <a:avLst/>
          </a:prstGeom>
          <a:noFill/>
        </p:spPr>
      </p:pic>
      <p:pic>
        <p:nvPicPr>
          <p:cNvPr id="17412" name="Picture 4" descr="http://static.msk-moda.ru/origin/buonumare/C0C/c0c1501-000720223-biryuzovyj-biryuzovyj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12776"/>
            <a:ext cx="3347864" cy="4463819"/>
          </a:xfrm>
          <a:prstGeom prst="rect">
            <a:avLst/>
          </a:prstGeom>
          <a:noFill/>
        </p:spPr>
      </p:pic>
      <p:pic>
        <p:nvPicPr>
          <p:cNvPr id="17414" name="Picture 6" descr="https://cmishop.ru/wp-content/uploads/2018/03/7813312-04-06-2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537520"/>
            <a:ext cx="3240360" cy="43204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52522" y="1844824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5136" y="5301208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13854" y="5445224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«Назови первый звук в слове»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м.jpg"/>
          <p:cNvPicPr>
            <a:picLocks noChangeAspect="1"/>
          </p:cNvPicPr>
          <p:nvPr/>
        </p:nvPicPr>
        <p:blipFill>
          <a:blip r:embed="rId2" cstate="print"/>
          <a:srcRect l="2751" t="14300" r="4326" b="4851"/>
          <a:stretch>
            <a:fillRect/>
          </a:stretch>
        </p:blipFill>
        <p:spPr>
          <a:xfrm>
            <a:off x="251520" y="980728"/>
            <a:ext cx="8496944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«Назови последний звук»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.jpg"/>
          <p:cNvPicPr>
            <a:picLocks noChangeAspect="1"/>
          </p:cNvPicPr>
          <p:nvPr/>
        </p:nvPicPr>
        <p:blipFill>
          <a:blip r:embed="rId2" cstate="print"/>
          <a:srcRect l="2751" t="14300" r="4326" b="4851"/>
          <a:stretch>
            <a:fillRect/>
          </a:stretch>
        </p:blipFill>
        <p:spPr>
          <a:xfrm>
            <a:off x="251520" y="980728"/>
            <a:ext cx="8496944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Игра «Назови одинаковый звук в словах»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Советские настольные часы, будиль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852738"/>
            <a:ext cx="26638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ost-3501-120647969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781300"/>
            <a:ext cx="25923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Глиняный  чайник Иероглиф 500 мл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2924175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«Определи место звука в слове»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 l="35063" t="29840" r="22117" b="15981"/>
          <a:stretch>
            <a:fillRect/>
          </a:stretch>
        </p:blipFill>
        <p:spPr bwMode="auto">
          <a:xfrm>
            <a:off x="755576" y="1305935"/>
            <a:ext cx="7488832" cy="555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«Узнай слово»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Светлана\Desktop\фс4.jpg"/>
          <p:cNvPicPr/>
          <p:nvPr/>
        </p:nvPicPr>
        <p:blipFill>
          <a:blip r:embed="rId2" cstate="print"/>
          <a:srcRect t="22789" b="30134"/>
          <a:stretch>
            <a:fillRect/>
          </a:stretch>
        </p:blipFill>
        <p:spPr bwMode="auto">
          <a:xfrm>
            <a:off x="0" y="908720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«</a:t>
            </a:r>
            <a:r>
              <a:rPr lang="ru-RU" b="1" dirty="0" err="1" smtClean="0"/>
              <a:t>Добавлялки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600200"/>
            <a:ext cx="6347048" cy="45259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Маши…</a:t>
            </a:r>
          </a:p>
          <a:p>
            <a:r>
              <a:rPr lang="ru-RU" sz="4000" b="1" dirty="0" err="1" smtClean="0">
                <a:solidFill>
                  <a:srgbClr val="FF0000"/>
                </a:solidFill>
              </a:rPr>
              <a:t>Свето</a:t>
            </a:r>
            <a:r>
              <a:rPr lang="ru-RU" sz="4000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ru-RU" sz="4000" b="1" dirty="0" err="1" smtClean="0">
                <a:solidFill>
                  <a:srgbClr val="FF0000"/>
                </a:solidFill>
              </a:rPr>
              <a:t>Кни</a:t>
            </a:r>
            <a:r>
              <a:rPr lang="ru-RU" sz="4000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ru-RU" sz="4000" b="1" dirty="0" err="1" smtClean="0">
                <a:solidFill>
                  <a:srgbClr val="FF0000"/>
                </a:solidFill>
              </a:rPr>
              <a:t>Ромаш</a:t>
            </a:r>
            <a:r>
              <a:rPr lang="ru-RU" sz="4000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Музы…</a:t>
            </a:r>
          </a:p>
          <a:p>
            <a:r>
              <a:rPr lang="ru-RU" sz="4000" b="1" dirty="0" err="1" smtClean="0">
                <a:solidFill>
                  <a:srgbClr val="FF0000"/>
                </a:solidFill>
              </a:rPr>
              <a:t>Игруш</a:t>
            </a:r>
            <a:r>
              <a:rPr lang="ru-RU" sz="4000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Бел…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"Сколько звуков?"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</a:p>
          <a:p>
            <a:pPr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АУ</a:t>
            </a:r>
          </a:p>
          <a:p>
            <a:pPr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ОУИ</a:t>
            </a:r>
          </a:p>
          <a:p>
            <a:pPr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АЭА  </a:t>
            </a: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«Прохлопай </a:t>
            </a:r>
            <a:r>
              <a:rPr lang="ru-RU" b="1" smtClean="0"/>
              <a:t>слово»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Советские настольные часы, будиль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6638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nogn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96752"/>
            <a:ext cx="2681288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25113198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556792"/>
            <a:ext cx="332361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005064"/>
            <a:ext cx="3240360" cy="2427142"/>
          </a:xfrm>
          <a:prstGeom prst="rect">
            <a:avLst/>
          </a:prstGeom>
        </p:spPr>
      </p:pic>
      <p:pic>
        <p:nvPicPr>
          <p:cNvPr id="8" name="Picture 2" descr="https://upload.wikimedia.org/wikipedia/commons/thumb/8/8b/Moose_superior.jpg/275px-Moose_superi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2664296" cy="24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 Обучить родителей игровым способам развития фонематического слуха у детей.</a:t>
            </a:r>
          </a:p>
          <a:p>
            <a:r>
              <a:rPr lang="ru-RU" b="1" dirty="0" smtClean="0"/>
              <a:t>Задачи:</a:t>
            </a:r>
            <a:r>
              <a:rPr lang="ru-RU" dirty="0" smtClean="0"/>
              <a:t> Заинтересовать родителей речью собственного ребенка, расширить представления родителей в оказании помощи ребенку по развитию фонематического слуха. </a:t>
            </a:r>
          </a:p>
          <a:p>
            <a:r>
              <a:rPr lang="ru-RU" b="1" dirty="0" smtClean="0"/>
              <a:t>Участники семинара </a:t>
            </a:r>
            <a:r>
              <a:rPr lang="ru-RU" dirty="0" smtClean="0"/>
              <a:t>родители средних и старших дошкольников с детьми, учитель-логопед.</a:t>
            </a:r>
          </a:p>
          <a:p>
            <a:r>
              <a:rPr lang="ru-RU" b="1" dirty="0" smtClean="0"/>
              <a:t>Продолжительность: </a:t>
            </a:r>
            <a:r>
              <a:rPr lang="ru-RU" dirty="0" smtClean="0"/>
              <a:t>30 минут. </a:t>
            </a:r>
          </a:p>
          <a:p>
            <a:r>
              <a:rPr lang="ru-RU" b="1" dirty="0" smtClean="0"/>
              <a:t>Оборудование:</a:t>
            </a:r>
            <a:r>
              <a:rPr lang="ru-RU" dirty="0" smtClean="0"/>
              <a:t> презентация, памятка – консультация для родителей. </a:t>
            </a:r>
          </a:p>
          <a:p>
            <a:r>
              <a:rPr lang="ru-RU" b="1" dirty="0" smtClean="0"/>
              <a:t>Предварительная подготовка:</a:t>
            </a:r>
            <a:endParaRPr lang="ru-RU" dirty="0" smtClean="0"/>
          </a:p>
          <a:p>
            <a:r>
              <a:rPr lang="ru-RU" dirty="0" smtClean="0"/>
              <a:t>1.Подбор и изучение литературы по теме семинара.</a:t>
            </a:r>
          </a:p>
          <a:p>
            <a:r>
              <a:rPr lang="ru-RU" dirty="0" smtClean="0"/>
              <a:t>2.Оформление презентации «Фонематический слух».</a:t>
            </a:r>
          </a:p>
          <a:p>
            <a:r>
              <a:rPr lang="ru-RU" dirty="0" smtClean="0"/>
              <a:t>3. Разработка буклета для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«Какое слово длинное, а какое короткое?»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textarchive.ru/images/1292/2582761/3ee4b147.jpg"/>
          <p:cNvPicPr>
            <a:picLocks noChangeAspect="1" noChangeArrowheads="1"/>
          </p:cNvPicPr>
          <p:nvPr/>
        </p:nvPicPr>
        <p:blipFill>
          <a:blip r:embed="rId2" cstate="print"/>
          <a:srcRect b="51224"/>
          <a:stretch>
            <a:fillRect/>
          </a:stretch>
        </p:blipFill>
        <p:spPr bwMode="auto">
          <a:xfrm>
            <a:off x="0" y="1772816"/>
            <a:ext cx="8919569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«Кто больше?»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развитие фонематического слуха, учить называть пять и более слов на заданный звук.</a:t>
            </a:r>
          </a:p>
          <a:p>
            <a:r>
              <a:rPr lang="ru-RU" b="1" dirty="0" smtClean="0"/>
              <a:t>Задание: Кто больше придумает слов на заданный звук.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i="1" dirty="0" smtClean="0">
                <a:solidFill>
                  <a:srgbClr val="FF0000"/>
                </a:solidFill>
              </a:rPr>
              <a:t>Например, звук «</a:t>
            </a:r>
            <a:r>
              <a:rPr lang="ru-RU" b="1" i="1" dirty="0" err="1" smtClean="0">
                <a:solidFill>
                  <a:srgbClr val="FF0000"/>
                </a:solidFill>
              </a:rPr>
              <a:t>п</a:t>
            </a:r>
            <a:r>
              <a:rPr lang="ru-RU" b="1" i="1" dirty="0" smtClean="0">
                <a:solidFill>
                  <a:srgbClr val="FF0000"/>
                </a:solidFill>
              </a:rPr>
              <a:t> » - папа, помидор, пол, потолок…)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«Подними сигнал»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Светлана\Documents\ДОУ 539\ФОТО - ДОУ 539\ф.слух.JPG"/>
          <p:cNvPicPr>
            <a:picLocks noChangeAspect="1" noChangeArrowheads="1"/>
          </p:cNvPicPr>
          <p:nvPr/>
        </p:nvPicPr>
        <p:blipFill>
          <a:blip r:embed="rId2" cstate="print"/>
          <a:srcRect t="23043"/>
          <a:stretch>
            <a:fillRect/>
          </a:stretch>
        </p:blipFill>
        <p:spPr bwMode="auto">
          <a:xfrm>
            <a:off x="467544" y="1196752"/>
            <a:ext cx="8358840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8621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Развитый фонематический слух позволяет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941168"/>
          </a:xfrm>
        </p:spPr>
        <p:txBody>
          <a:bodyPr/>
          <a:lstStyle/>
          <a:p>
            <a:pPr lvl="0"/>
            <a:r>
              <a:rPr lang="ru-RU" dirty="0" smtClean="0"/>
              <a:t>правильно произносить звуки;</a:t>
            </a:r>
          </a:p>
          <a:p>
            <a:pPr lvl="0"/>
            <a:r>
              <a:rPr lang="ru-RU" dirty="0" smtClean="0"/>
              <a:t>четко произносить слова;</a:t>
            </a:r>
          </a:p>
          <a:p>
            <a:pPr lvl="0"/>
            <a:r>
              <a:rPr lang="ru-RU" dirty="0" smtClean="0"/>
              <a:t>владеть голосом (говорить громче или тише, ритмично, плавно, ускоряя или замедляя речь);</a:t>
            </a:r>
          </a:p>
          <a:p>
            <a:pPr lvl="0"/>
            <a:r>
              <a:rPr lang="ru-RU" dirty="0" smtClean="0"/>
              <a:t>овладеть словарным запасом и грамматическим строем языка;</a:t>
            </a:r>
          </a:p>
          <a:p>
            <a:pPr lvl="0"/>
            <a:r>
              <a:rPr lang="ru-RU" dirty="0" smtClean="0"/>
              <a:t>успешно освоить письмо и чтение.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Недоразвитие фонематического слуха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1.Замены звонких согласных парными глухими и наоборот </a:t>
            </a:r>
            <a:r>
              <a:rPr lang="ru-RU" dirty="0" smtClean="0">
                <a:solidFill>
                  <a:srgbClr val="FF0000"/>
                </a:solidFill>
              </a:rPr>
              <a:t>(«томик» вместо «Домик», «</a:t>
            </a:r>
            <a:r>
              <a:rPr lang="ru-RU" dirty="0" err="1" smtClean="0">
                <a:solidFill>
                  <a:srgbClr val="FF0000"/>
                </a:solidFill>
              </a:rPr>
              <a:t>удюг</a:t>
            </a:r>
            <a:r>
              <a:rPr lang="ru-RU" dirty="0" smtClean="0">
                <a:solidFill>
                  <a:srgbClr val="FF0000"/>
                </a:solidFill>
              </a:rPr>
              <a:t>» вместо «утюг»)</a:t>
            </a:r>
          </a:p>
          <a:p>
            <a:r>
              <a:rPr lang="ru-RU" dirty="0" smtClean="0"/>
              <a:t>2. Замены мягких согласных соответствующими твердыми и наоборот </a:t>
            </a:r>
            <a:r>
              <a:rPr lang="ru-RU" dirty="0" smtClean="0">
                <a:solidFill>
                  <a:srgbClr val="FF0000"/>
                </a:solidFill>
              </a:rPr>
              <a:t>(«</a:t>
            </a:r>
            <a:r>
              <a:rPr lang="ru-RU" dirty="0" err="1" smtClean="0">
                <a:solidFill>
                  <a:srgbClr val="FF0000"/>
                </a:solidFill>
              </a:rPr>
              <a:t>ден</a:t>
            </a:r>
            <a:r>
              <a:rPr lang="ru-RU" dirty="0" smtClean="0">
                <a:solidFill>
                  <a:srgbClr val="FF0000"/>
                </a:solidFill>
              </a:rPr>
              <a:t>» вместо «день», «</a:t>
            </a:r>
            <a:r>
              <a:rPr lang="ru-RU" dirty="0" err="1" smtClean="0">
                <a:solidFill>
                  <a:srgbClr val="FF0000"/>
                </a:solidFill>
              </a:rPr>
              <a:t>клюмба</a:t>
            </a:r>
            <a:r>
              <a:rPr lang="ru-RU" dirty="0" smtClean="0">
                <a:solidFill>
                  <a:srgbClr val="FF0000"/>
                </a:solidFill>
              </a:rPr>
              <a:t>» вместо «клумба»).</a:t>
            </a:r>
          </a:p>
          <a:p>
            <a:r>
              <a:rPr lang="ru-RU" dirty="0" smtClean="0"/>
              <a:t>3.Замены свистящих звуков (С, З, Ц шипящими Ш,Ж,Щ,Ч</a:t>
            </a:r>
            <a:r>
              <a:rPr lang="ru-RU" dirty="0" smtClean="0">
                <a:solidFill>
                  <a:srgbClr val="FF0000"/>
                </a:solidFill>
              </a:rPr>
              <a:t>)(«сапка» вместо «шапка», «</a:t>
            </a:r>
            <a:r>
              <a:rPr lang="ru-RU" dirty="0" err="1" smtClean="0">
                <a:solidFill>
                  <a:srgbClr val="FF0000"/>
                </a:solidFill>
              </a:rPr>
              <a:t>сапля</a:t>
            </a:r>
            <a:r>
              <a:rPr lang="ru-RU" dirty="0" smtClean="0">
                <a:solidFill>
                  <a:srgbClr val="FF0000"/>
                </a:solidFill>
              </a:rPr>
              <a:t>» вместо «цапля» и т.д.)</a:t>
            </a:r>
          </a:p>
          <a:p>
            <a:r>
              <a:rPr lang="ru-RU" dirty="0" smtClean="0"/>
              <a:t>4. Разнообразные буквенные замены в группе сонорных гласных( Р, РЬ, Л,ЛЬ, и Й) </a:t>
            </a:r>
            <a:r>
              <a:rPr lang="ru-RU" dirty="0" smtClean="0">
                <a:solidFill>
                  <a:srgbClr val="FF0000"/>
                </a:solidFill>
              </a:rPr>
              <a:t>(«</a:t>
            </a:r>
            <a:r>
              <a:rPr lang="ru-RU" dirty="0" err="1" smtClean="0">
                <a:solidFill>
                  <a:srgbClr val="FF0000"/>
                </a:solidFill>
              </a:rPr>
              <a:t>глачи</a:t>
            </a:r>
            <a:r>
              <a:rPr lang="ru-RU" dirty="0" smtClean="0">
                <a:solidFill>
                  <a:srgbClr val="FF0000"/>
                </a:solidFill>
              </a:rPr>
              <a:t>» вместо «грачи», «</a:t>
            </a:r>
            <a:r>
              <a:rPr lang="ru-RU" dirty="0" err="1" smtClean="0">
                <a:solidFill>
                  <a:srgbClr val="FF0000"/>
                </a:solidFill>
              </a:rPr>
              <a:t>гойка</a:t>
            </a:r>
            <a:r>
              <a:rPr lang="ru-RU" dirty="0" smtClean="0">
                <a:solidFill>
                  <a:srgbClr val="FF0000"/>
                </a:solidFill>
              </a:rPr>
              <a:t>» вместо «горка» и т.д</a:t>
            </a:r>
            <a:r>
              <a:rPr lang="ru-RU" dirty="0" smtClean="0"/>
              <a:t>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892480" cy="604867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Неречевой слух </a:t>
            </a:r>
            <a:r>
              <a:rPr lang="ru-RU" dirty="0" smtClean="0"/>
              <a:t>– это восприятие природных, бытовых и музыкальных шум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Речевой слух –</a:t>
            </a:r>
            <a:r>
              <a:rPr lang="ru-RU" dirty="0" smtClean="0"/>
              <a:t> это слух на звуки речи, то есть различение звуков речи. Он является основой для понимания смысла сказанного. </a:t>
            </a:r>
            <a:r>
              <a:rPr lang="ru-RU" dirty="0" smtClean="0">
                <a:solidFill>
                  <a:srgbClr val="FF0000"/>
                </a:solidFill>
              </a:rPr>
              <a:t>При </a:t>
            </a:r>
            <a:r>
              <a:rPr lang="ru-RU" dirty="0" err="1" smtClean="0">
                <a:solidFill>
                  <a:srgbClr val="FF0000"/>
                </a:solidFill>
              </a:rPr>
              <a:t>несформированности</a:t>
            </a:r>
            <a:r>
              <a:rPr lang="ru-RU" dirty="0" smtClean="0">
                <a:solidFill>
                  <a:srgbClr val="FF0000"/>
                </a:solidFill>
              </a:rPr>
              <a:t> речевого (фонематического) слуха ребенок воспринимает (запоминает, повторяет, пишет) не то, что ему сказали, а то, что он услышал - что-то точно, а что –то очень приблизительно. Например, «игла», превращается во мглу, «лес» в «лису», «Мишина каша» в «мыши на машине» и т.д.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Фонематический слух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5517232"/>
          </a:xfrm>
        </p:spPr>
        <p:txBody>
          <a:bodyPr>
            <a:normAutofit/>
          </a:bodyPr>
          <a:lstStyle/>
          <a:p>
            <a:r>
              <a:rPr lang="ru-RU" dirty="0" smtClean="0"/>
              <a:t>- это способность воспринимать на слух и точно дифференцировать все звуки речи, особенно близкие по </a:t>
            </a:r>
            <a:r>
              <a:rPr lang="ru-RU" dirty="0" smtClean="0"/>
              <a:t>звучанию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b="1" dirty="0" smtClean="0"/>
              <a:t>Звуковой анализ – </a:t>
            </a:r>
            <a:r>
              <a:rPr lang="ru-RU" dirty="0" smtClean="0"/>
              <a:t>это операция мысленного разделения на составные элементы сочетаний звуков, слогов, слов. Он относится ко второй ступени и формируется после четырех лет.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"Правильно-неправильно"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23528" y="980728"/>
            <a:ext cx="835292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</a:t>
            </a:r>
            <a:r>
              <a:rPr lang="ru-RU" dirty="0" smtClean="0"/>
              <a:t> “ </a:t>
            </a:r>
            <a:r>
              <a:rPr lang="ru-RU" b="1" dirty="0" smtClean="0"/>
              <a:t>Повтори без ошибок”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564904"/>
          <a:ext cx="8280920" cy="2232248"/>
        </p:xfrm>
        <a:graphic>
          <a:graphicData uri="http://schemas.openxmlformats.org/drawingml/2006/table">
            <a:tbl>
              <a:tblPr/>
              <a:tblGrid>
                <a:gridCol w="2767402"/>
                <a:gridCol w="2788690"/>
                <a:gridCol w="2724828"/>
              </a:tblGrid>
              <a:tr h="2232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ТА — ТО — ТУ</a:t>
                      </a:r>
                      <a:b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ТЫ — ТА — ТО</a:t>
                      </a:r>
                      <a:b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МУ — МЫ — МА</a:t>
                      </a:r>
                      <a:b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МО — МА — МЫ</a:t>
                      </a:r>
                      <a:b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ВА — ВУ — ВО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ВО — ВЫ — ВУ</a:t>
                      </a:r>
                      <a:b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НУ — НЫ — НА</a:t>
                      </a:r>
                      <a:b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НО — НА — НУ</a:t>
                      </a:r>
                      <a:b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1" spc="2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spc="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spc="200" dirty="0">
                          <a:latin typeface="Times New Roman"/>
                          <a:ea typeface="Times New Roman"/>
                          <a:cs typeface="Times New Roman"/>
                        </a:rPr>
                        <a:t>ДЫ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spc="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spc="200" dirty="0"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br>
                        <a:rPr lang="ru-RU" sz="2400" b="1" spc="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1" spc="200" dirty="0">
                          <a:latin typeface="Times New Roman"/>
                          <a:ea typeface="Times New Roman"/>
                          <a:cs typeface="Times New Roman"/>
                        </a:rPr>
                        <a:t>ДУ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spc="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spc="200" dirty="0">
                          <a:latin typeface="Times New Roman"/>
                          <a:ea typeface="Times New Roman"/>
                          <a:cs typeface="Times New Roman"/>
                        </a:rPr>
                        <a:t>ДЫ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spc="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spc="2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БО — БА — БЫ</a:t>
                      </a:r>
                      <a:b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БУ — БО — БА</a:t>
                      </a:r>
                      <a:b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ПА — ПУ — ПО</a:t>
                      </a:r>
                      <a:b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ПЫ —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ПЫ</a:t>
                      </a:r>
                      <a:r>
                        <a:rPr lang="ru-RU" sz="2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ПО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КУ — КО —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"Слушай и выбирай"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Светлана\Desktop\фс3.jpg"/>
          <p:cNvPicPr/>
          <p:nvPr/>
        </p:nvPicPr>
        <p:blipFill>
          <a:blip r:embed="rId2" cstate="print"/>
          <a:srcRect t="11715"/>
          <a:stretch>
            <a:fillRect/>
          </a:stretch>
        </p:blipFill>
        <p:spPr bwMode="auto">
          <a:xfrm>
            <a:off x="683568" y="1340767"/>
            <a:ext cx="7704856" cy="551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«Будь внимательным!»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развивать умение слышать заданный звук среди ряда звуков, слогов, слов.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Если услышите заданный звук, хлопните в ладоши. Например, звук «Р»: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л,р,м,р,ч,р,л</a:t>
            </a:r>
            <a:r>
              <a:rPr lang="ru-RU" b="1" dirty="0" smtClean="0">
                <a:solidFill>
                  <a:srgbClr val="FF0000"/>
                </a:solidFill>
              </a:rPr>
              <a:t>; 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ла-ра-ша-ка-ра</a:t>
            </a:r>
            <a:r>
              <a:rPr lang="ru-RU" b="1" dirty="0" smtClean="0">
                <a:solidFill>
                  <a:srgbClr val="FF0000"/>
                </a:solidFill>
              </a:rPr>
              <a:t>;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нос, рот, корка, шутка.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418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Семинар-практикум для родителей «Фонематический слух» </vt:lpstr>
      <vt:lpstr>Слайд 2</vt:lpstr>
      <vt:lpstr>Недоразвитие фонематического слуха</vt:lpstr>
      <vt:lpstr>Слайд 4</vt:lpstr>
      <vt:lpstr>Фонематический слух </vt:lpstr>
      <vt:lpstr>Игра "Правильно-неправильно" </vt:lpstr>
      <vt:lpstr>Игра “ Повтори без ошибок” </vt:lpstr>
      <vt:lpstr>Игра "Слушай и выбирай"</vt:lpstr>
      <vt:lpstr>Игра «Будь внимательным!» </vt:lpstr>
      <vt:lpstr>Игра «Назови картинки со звуком Ш» </vt:lpstr>
      <vt:lpstr>Игра «Придумай имя» </vt:lpstr>
      <vt:lpstr>Игра «Назови первый звук в слове» </vt:lpstr>
      <vt:lpstr>Игра «Назови последний звук» </vt:lpstr>
      <vt:lpstr>Игра «Назови одинаковый звук в словах» </vt:lpstr>
      <vt:lpstr>Игра «Определи место звука в слове» </vt:lpstr>
      <vt:lpstr>Игра «Узнай слово» </vt:lpstr>
      <vt:lpstr>Игра «Добавлялки» </vt:lpstr>
      <vt:lpstr>Игра "Сколько звуков?" </vt:lpstr>
      <vt:lpstr>Игра «Прохлопай слово»  </vt:lpstr>
      <vt:lpstr>Игра «Какое слово длинное, а какое короткое?» </vt:lpstr>
      <vt:lpstr>Игра «Кто больше?» </vt:lpstr>
      <vt:lpstr>Игра «Подними сигнал» </vt:lpstr>
      <vt:lpstr>Развитый фонематический слух позволяет: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для родителей «Фонематический слух» </dc:title>
  <dc:creator>Светлана</dc:creator>
  <cp:lastModifiedBy>Светлана</cp:lastModifiedBy>
  <cp:revision>18</cp:revision>
  <dcterms:created xsi:type="dcterms:W3CDTF">2019-01-14T07:06:59Z</dcterms:created>
  <dcterms:modified xsi:type="dcterms:W3CDTF">2019-01-16T11:40:13Z</dcterms:modified>
</cp:coreProperties>
</file>