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7" r:id="rId17"/>
    <p:sldId id="271" r:id="rId18"/>
    <p:sldId id="272" r:id="rId19"/>
    <p:sldId id="273" r:id="rId20"/>
    <p:sldId id="274" r:id="rId21"/>
    <p:sldId id="279" r:id="rId22"/>
    <p:sldId id="280" r:id="rId23"/>
    <p:sldId id="281" r:id="rId24"/>
    <p:sldId id="275" r:id="rId25"/>
    <p:sldId id="276" r:id="rId26"/>
    <p:sldId id="27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008000"/>
    <a:srgbClr val="0066CC"/>
    <a:srgbClr val="3366FF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420AD-3509-42F3-9767-148126956152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62AA-A3F3-425F-A7C3-6B4B0B94E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420AD-3509-42F3-9767-148126956152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62AA-A3F3-425F-A7C3-6B4B0B94E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420AD-3509-42F3-9767-148126956152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62AA-A3F3-425F-A7C3-6B4B0B94E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420AD-3509-42F3-9767-148126956152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62AA-A3F3-425F-A7C3-6B4B0B94E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420AD-3509-42F3-9767-148126956152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62AA-A3F3-425F-A7C3-6B4B0B94E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420AD-3509-42F3-9767-148126956152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62AA-A3F3-425F-A7C3-6B4B0B94E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420AD-3509-42F3-9767-148126956152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62AA-A3F3-425F-A7C3-6B4B0B94E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420AD-3509-42F3-9767-148126956152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62AA-A3F3-425F-A7C3-6B4B0B94E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420AD-3509-42F3-9767-148126956152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62AA-A3F3-425F-A7C3-6B4B0B94E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420AD-3509-42F3-9767-148126956152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62AA-A3F3-425F-A7C3-6B4B0B94E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420AD-3509-42F3-9767-148126956152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62AA-A3F3-425F-A7C3-6B4B0B94E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420AD-3509-42F3-9767-148126956152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662AA-A3F3-425F-A7C3-6B4B0B94E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53.png"/><Relationship Id="rId10" Type="http://schemas.openxmlformats.org/officeDocument/2006/relationships/image" Target="../media/image56.png"/><Relationship Id="rId4" Type="http://schemas.openxmlformats.org/officeDocument/2006/relationships/image" Target="../media/image52.png"/><Relationship Id="rId9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44.png"/><Relationship Id="rId10" Type="http://schemas.openxmlformats.org/officeDocument/2006/relationships/image" Target="../media/image68.pn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jpeg"/><Relationship Id="rId4" Type="http://schemas.openxmlformats.org/officeDocument/2006/relationships/image" Target="../media/image8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97852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700808"/>
            <a:ext cx="7772400" cy="165618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Семинар-практикум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Расширение и активизация словарного запаса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52120" y="5229200"/>
            <a:ext cx="3240360" cy="1440160"/>
          </a:xfrm>
        </p:spPr>
        <p:txBody>
          <a:bodyPr/>
          <a:lstStyle/>
          <a:p>
            <a:pPr algn="l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</a:t>
            </a:r>
          </a:p>
          <a:p>
            <a:pPr algn="l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Кудайдатова А.Г.</a:t>
            </a:r>
          </a:p>
          <a:p>
            <a:pPr algn="just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учитель-логопед в.к.к.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3608" y="260648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комбинированного вида № 539 </a:t>
            </a:r>
          </a:p>
        </p:txBody>
      </p:sp>
      <p:pic>
        <p:nvPicPr>
          <p:cNvPr id="12292" name="Picture 4" descr="http://centr-divo.ru/wp-content/uploads/2017/07/shutterstock_25554626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333966"/>
            <a:ext cx="3240360" cy="31700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«Кто где живет?»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0_115636_62c50b2a_orig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4149080"/>
            <a:ext cx="1722379" cy="2361719"/>
          </a:xfrm>
        </p:spPr>
      </p:pic>
      <p:pic>
        <p:nvPicPr>
          <p:cNvPr id="6" name="Рисунок 5" descr="0_fe942_c3077f7a_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1628800"/>
            <a:ext cx="2074014" cy="1638471"/>
          </a:xfrm>
          <a:prstGeom prst="rect">
            <a:avLst/>
          </a:prstGeom>
        </p:spPr>
      </p:pic>
      <p:pic>
        <p:nvPicPr>
          <p:cNvPr id="7" name="Рисунок 6" descr="145699396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76256" y="1556792"/>
            <a:ext cx="2035070" cy="1800200"/>
          </a:xfrm>
          <a:prstGeom prst="rect">
            <a:avLst/>
          </a:prstGeom>
        </p:spPr>
      </p:pic>
      <p:pic>
        <p:nvPicPr>
          <p:cNvPr id="8" name="Рисунок 7" descr="Doghouse_PNG_Clip_Art-257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27984" y="4221088"/>
            <a:ext cx="2138926" cy="1844824"/>
          </a:xfrm>
          <a:prstGeom prst="rect">
            <a:avLst/>
          </a:prstGeom>
        </p:spPr>
      </p:pic>
      <p:pic>
        <p:nvPicPr>
          <p:cNvPr id="9" name="Рисунок 8" descr="My Computer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04248" y="4077072"/>
            <a:ext cx="2150368" cy="2150368"/>
          </a:xfrm>
          <a:prstGeom prst="rect">
            <a:avLst/>
          </a:prstGeom>
        </p:spPr>
      </p:pic>
      <p:pic>
        <p:nvPicPr>
          <p:cNvPr id="10" name="Рисунок 9" descr="собака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1520" y="1196752"/>
            <a:ext cx="1817762" cy="2318642"/>
          </a:xfrm>
          <a:prstGeom prst="rect">
            <a:avLst/>
          </a:prstGeom>
        </p:spPr>
      </p:pic>
      <p:pic>
        <p:nvPicPr>
          <p:cNvPr id="11" name="Рисунок 10" descr="bear_PNG23445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499992" y="1340768"/>
            <a:ext cx="2209836" cy="2076037"/>
          </a:xfrm>
          <a:prstGeom prst="rect">
            <a:avLst/>
          </a:prstGeom>
        </p:spPr>
      </p:pic>
      <p:pic>
        <p:nvPicPr>
          <p:cNvPr id="12" name="Рисунок 11" descr="cave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123728" y="4581128"/>
            <a:ext cx="2073970" cy="12056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«Часть - целое»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4865528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499992" y="4365104"/>
            <a:ext cx="4294238" cy="2147119"/>
          </a:xfrm>
        </p:spPr>
      </p:pic>
      <p:pic>
        <p:nvPicPr>
          <p:cNvPr id="6" name="Рисунок 5" descr="mebel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836712"/>
            <a:ext cx="1865750" cy="2899057"/>
          </a:xfrm>
          <a:prstGeom prst="rect">
            <a:avLst/>
          </a:prstGeom>
        </p:spPr>
      </p:pic>
      <p:pic>
        <p:nvPicPr>
          <p:cNvPr id="7" name="Рисунок 6" descr="2a5577d61cd531df365a30f2e441ccdd.jpg"/>
          <p:cNvPicPr>
            <a:picLocks noChangeAspect="1"/>
          </p:cNvPicPr>
          <p:nvPr/>
        </p:nvPicPr>
        <p:blipFill>
          <a:blip r:embed="rId5" cstate="print">
            <a:lum contrast="20000"/>
          </a:blip>
          <a:stretch>
            <a:fillRect/>
          </a:stretch>
        </p:blipFill>
        <p:spPr>
          <a:xfrm>
            <a:off x="6444208" y="1196752"/>
            <a:ext cx="2456965" cy="2593043"/>
          </a:xfrm>
          <a:prstGeom prst="rect">
            <a:avLst/>
          </a:prstGeom>
        </p:spPr>
      </p:pic>
      <p:pic>
        <p:nvPicPr>
          <p:cNvPr id="9" name="Рисунок 8" descr="cooking-pot-clip-art-black-and-white-10396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59832" y="1916832"/>
            <a:ext cx="2894082" cy="1815088"/>
          </a:xfrm>
          <a:prstGeom prst="rect">
            <a:avLst/>
          </a:prstGeom>
        </p:spPr>
      </p:pic>
      <p:pic>
        <p:nvPicPr>
          <p:cNvPr id="10" name="Рисунок 9" descr="dT6oR8Bpc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7584" y="4149080"/>
            <a:ext cx="3101562" cy="23416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«Собери семейку слов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0_10ffe0_af63a67f_M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635896" y="1052736"/>
            <a:ext cx="1466585" cy="1476428"/>
          </a:xfrm>
        </p:spPr>
      </p:pic>
      <p:grpSp>
        <p:nvGrpSpPr>
          <p:cNvPr id="8" name="Группа 7"/>
          <p:cNvGrpSpPr/>
          <p:nvPr/>
        </p:nvGrpSpPr>
        <p:grpSpPr>
          <a:xfrm>
            <a:off x="2915816" y="2780928"/>
            <a:ext cx="3024336" cy="1224136"/>
            <a:chOff x="3275856" y="4293096"/>
            <a:chExt cx="3024336" cy="1224136"/>
          </a:xfrm>
        </p:grpSpPr>
        <p:sp>
          <p:nvSpPr>
            <p:cNvPr id="5" name="Овал 4"/>
            <p:cNvSpPr/>
            <p:nvPr/>
          </p:nvSpPr>
          <p:spPr>
            <a:xfrm>
              <a:off x="3275856" y="4293096"/>
              <a:ext cx="3024336" cy="122413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563888" y="4437112"/>
              <a:ext cx="24482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Снег</a:t>
              </a:r>
              <a:endParaRPr lang="ru-RU" sz="4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" name="Рисунок 9" descr="0_f6c40_e87c1f3e_XX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3717032"/>
            <a:ext cx="1728192" cy="2983125"/>
          </a:xfrm>
          <a:prstGeom prst="rect">
            <a:avLst/>
          </a:prstGeom>
        </p:spPr>
      </p:pic>
      <p:pic>
        <p:nvPicPr>
          <p:cNvPr id="12" name="Рисунок 11" descr="snegir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00192" y="1412776"/>
            <a:ext cx="2445405" cy="2325825"/>
          </a:xfrm>
          <a:prstGeom prst="rect">
            <a:avLst/>
          </a:prstGeom>
        </p:spPr>
      </p:pic>
      <p:pic>
        <p:nvPicPr>
          <p:cNvPr id="13" name="Рисунок 12" descr="Snowdrop_6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47864" y="4365104"/>
            <a:ext cx="1793164" cy="2243645"/>
          </a:xfrm>
          <a:prstGeom prst="rect">
            <a:avLst/>
          </a:prstGeom>
        </p:spPr>
      </p:pic>
      <p:pic>
        <p:nvPicPr>
          <p:cNvPr id="14" name="Рисунок 13" descr="0_a881a_eb8df1ca_orig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19908" y="1340768"/>
            <a:ext cx="1713916" cy="2088232"/>
          </a:xfrm>
          <a:prstGeom prst="rect">
            <a:avLst/>
          </a:prstGeom>
        </p:spPr>
      </p:pic>
      <p:pic>
        <p:nvPicPr>
          <p:cNvPr id="15" name="Рисунок 14" descr="snow-clip-art-9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228184" y="4077072"/>
            <a:ext cx="2454615" cy="22973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Обогащение словаря глаголами</a:t>
            </a:r>
            <a:r>
              <a:rPr lang="ru-RU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«Кто как передвигается»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4i96z664T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372200" y="1844824"/>
            <a:ext cx="1765029" cy="1606913"/>
          </a:xfrm>
        </p:spPr>
      </p:pic>
      <p:pic>
        <p:nvPicPr>
          <p:cNvPr id="6" name="Рисунок 5" descr="8iE66y9b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4149080"/>
            <a:ext cx="2815428" cy="2224889"/>
          </a:xfrm>
          <a:prstGeom prst="rect">
            <a:avLst/>
          </a:prstGeom>
        </p:spPr>
      </p:pic>
      <p:pic>
        <p:nvPicPr>
          <p:cNvPr id="7" name="Рисунок 6" descr="pics-of-cartoon-bunnies-146402-16052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52320" y="3645024"/>
            <a:ext cx="1159560" cy="2846418"/>
          </a:xfrm>
          <a:prstGeom prst="rect">
            <a:avLst/>
          </a:prstGeom>
        </p:spPr>
      </p:pic>
      <p:pic>
        <p:nvPicPr>
          <p:cNvPr id="8" name="Рисунок 7" descr="TEMBO_ELEPHAN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6" y="1556792"/>
            <a:ext cx="2564904" cy="2564904"/>
          </a:xfrm>
          <a:prstGeom prst="rect">
            <a:avLst/>
          </a:prstGeom>
        </p:spPr>
      </p:pic>
      <p:pic>
        <p:nvPicPr>
          <p:cNvPr id="9" name="Рисунок 8" descr="vgrom.com_1355214359_zmei-13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79912" y="1772816"/>
            <a:ext cx="1269766" cy="2276872"/>
          </a:xfrm>
          <a:prstGeom prst="rect">
            <a:avLst/>
          </a:prstGeom>
        </p:spPr>
      </p:pic>
      <p:pic>
        <p:nvPicPr>
          <p:cNvPr id="10" name="Рисунок 9" descr="Flying_Bird_Transparent_PNG_Clip_Art_Image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067944" y="3717032"/>
            <a:ext cx="2520280" cy="26130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«Кто какие звуки издает?» 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_Q09DEAwx2ed-ULcn47IvvJJnpvb6tuAu3GiiCAKaX207hBcNQDnpP_4sAceztclja2vJ07Sn-bB05OtSf9Z3ziI7onUIxKiy71HGQnaX6mgXUkOzWkJQ74j8MmiS7t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372200" y="4797152"/>
            <a:ext cx="2491324" cy="1795829"/>
          </a:xfrm>
        </p:spPr>
      </p:pic>
      <p:pic>
        <p:nvPicPr>
          <p:cNvPr id="6" name="Рисунок 5" descr="1469385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1484784"/>
            <a:ext cx="1822434" cy="1628800"/>
          </a:xfrm>
          <a:prstGeom prst="rect">
            <a:avLst/>
          </a:prstGeom>
        </p:spPr>
      </p:pic>
      <p:pic>
        <p:nvPicPr>
          <p:cNvPr id="7" name="Рисунок 6" descr="волк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4248" y="1772816"/>
            <a:ext cx="2097206" cy="2438611"/>
          </a:xfrm>
          <a:prstGeom prst="rect">
            <a:avLst/>
          </a:prstGeom>
        </p:spPr>
      </p:pic>
      <p:pic>
        <p:nvPicPr>
          <p:cNvPr id="9" name="Рисунок 8" descr="лош.png"/>
          <p:cNvPicPr>
            <a:picLocks noChangeAspect="1"/>
          </p:cNvPicPr>
          <p:nvPr/>
        </p:nvPicPr>
        <p:blipFill>
          <a:blip r:embed="rId6" cstate="print"/>
          <a:srcRect l="13087" r="36157"/>
          <a:stretch>
            <a:fillRect/>
          </a:stretch>
        </p:blipFill>
        <p:spPr>
          <a:xfrm>
            <a:off x="2123728" y="4517131"/>
            <a:ext cx="1584176" cy="2340869"/>
          </a:xfrm>
          <a:prstGeom prst="rect">
            <a:avLst/>
          </a:prstGeom>
        </p:spPr>
      </p:pic>
      <p:pic>
        <p:nvPicPr>
          <p:cNvPr id="10" name="Рисунок 9" descr="петух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81752" y="1268759"/>
            <a:ext cx="1630684" cy="2088233"/>
          </a:xfrm>
          <a:prstGeom prst="rect">
            <a:avLst/>
          </a:prstGeom>
        </p:spPr>
      </p:pic>
      <p:pic>
        <p:nvPicPr>
          <p:cNvPr id="11" name="Рисунок 10" descr="собака.png"/>
          <p:cNvPicPr>
            <a:picLocks noChangeAspect="1"/>
          </p:cNvPicPr>
          <p:nvPr/>
        </p:nvPicPr>
        <p:blipFill>
          <a:blip r:embed="rId8" cstate="print"/>
          <a:srcRect b="6832"/>
          <a:stretch>
            <a:fillRect/>
          </a:stretch>
        </p:blipFill>
        <p:spPr>
          <a:xfrm>
            <a:off x="0" y="3356992"/>
            <a:ext cx="1817762" cy="2160240"/>
          </a:xfrm>
          <a:prstGeom prst="rect">
            <a:avLst/>
          </a:prstGeom>
        </p:spPr>
      </p:pic>
      <p:pic>
        <p:nvPicPr>
          <p:cNvPr id="12" name="Рисунок 11" descr="How-to-draw-a-cartoon-pig-2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851920" y="3573016"/>
            <a:ext cx="2220863" cy="1965365"/>
          </a:xfrm>
          <a:prstGeom prst="rect">
            <a:avLst/>
          </a:prstGeom>
        </p:spPr>
      </p:pic>
      <p:pic>
        <p:nvPicPr>
          <p:cNvPr id="13" name="Рисунок 12" descr="Owl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843808" y="1557686"/>
            <a:ext cx="1512168" cy="2277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«Кто что делает?»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043026_1417570226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15616" y="1340768"/>
            <a:ext cx="1800356" cy="2697163"/>
          </a:xfrm>
        </p:spPr>
      </p:pic>
      <p:pic>
        <p:nvPicPr>
          <p:cNvPr id="6" name="Рисунок 5" descr="2281815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48264" y="1124744"/>
            <a:ext cx="2016661" cy="3005642"/>
          </a:xfrm>
          <a:prstGeom prst="rect">
            <a:avLst/>
          </a:prstGeom>
        </p:spPr>
      </p:pic>
      <p:pic>
        <p:nvPicPr>
          <p:cNvPr id="7" name="Рисунок 6" descr="a731015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2276872"/>
            <a:ext cx="1872208" cy="3146568"/>
          </a:xfrm>
          <a:prstGeom prst="rect">
            <a:avLst/>
          </a:prstGeom>
        </p:spPr>
      </p:pic>
      <p:pic>
        <p:nvPicPr>
          <p:cNvPr id="8" name="Рисунок 7" descr="izo_9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4347578"/>
            <a:ext cx="2030675" cy="2510422"/>
          </a:xfrm>
          <a:prstGeom prst="rect">
            <a:avLst/>
          </a:prstGeom>
        </p:spPr>
      </p:pic>
      <p:pic>
        <p:nvPicPr>
          <p:cNvPr id="9" name="Рисунок 8" descr="sm_full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40152" y="4149733"/>
            <a:ext cx="1724166" cy="27082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«Что делает?»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152804_1413631684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771800" y="1988840"/>
            <a:ext cx="1928910" cy="2105761"/>
          </a:xfrm>
        </p:spPr>
      </p:pic>
      <p:pic>
        <p:nvPicPr>
          <p:cNvPr id="6" name="Рисунок 5" descr="mom-mi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0272" y="4477530"/>
            <a:ext cx="1798271" cy="2380470"/>
          </a:xfrm>
          <a:prstGeom prst="rect">
            <a:avLst/>
          </a:prstGeom>
        </p:spPr>
      </p:pic>
      <p:pic>
        <p:nvPicPr>
          <p:cNvPr id="8" name="Рисунок 7" descr="snow-clip-art-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8" y="4149080"/>
            <a:ext cx="2448272" cy="2291429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>
          <a:xfrm>
            <a:off x="6948264" y="1628800"/>
            <a:ext cx="1781179" cy="1636001"/>
            <a:chOff x="5220073" y="2204864"/>
            <a:chExt cx="2213227" cy="1996041"/>
          </a:xfrm>
        </p:grpSpPr>
        <p:pic>
          <p:nvPicPr>
            <p:cNvPr id="7" name="Рисунок 6" descr="53aa5c4497fc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00192" y="2852936"/>
              <a:ext cx="1133108" cy="987929"/>
            </a:xfrm>
            <a:prstGeom prst="rect">
              <a:avLst/>
            </a:prstGeom>
          </p:spPr>
        </p:pic>
        <p:pic>
          <p:nvPicPr>
            <p:cNvPr id="9" name="Рисунок 8" descr="53aa5c4497fc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20073" y="3259175"/>
              <a:ext cx="1080120" cy="941730"/>
            </a:xfrm>
            <a:prstGeom prst="rect">
              <a:avLst/>
            </a:prstGeom>
          </p:spPr>
        </p:pic>
        <p:pic>
          <p:nvPicPr>
            <p:cNvPr id="10" name="Рисунок 9" descr="53aa5c4497fc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36096" y="2204864"/>
              <a:ext cx="1133108" cy="987929"/>
            </a:xfrm>
            <a:prstGeom prst="rect">
              <a:avLst/>
            </a:prstGeom>
          </p:spPr>
        </p:pic>
      </p:grpSp>
      <p:pic>
        <p:nvPicPr>
          <p:cNvPr id="12" name="Рисунок 11" descr="kurica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32040" y="1268760"/>
            <a:ext cx="1944216" cy="1944216"/>
          </a:xfrm>
          <a:prstGeom prst="rect">
            <a:avLst/>
          </a:prstGeom>
        </p:spPr>
      </p:pic>
      <p:pic>
        <p:nvPicPr>
          <p:cNvPr id="13" name="Рисунок 12" descr="кот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067944" y="3789040"/>
            <a:ext cx="2304256" cy="2357295"/>
          </a:xfrm>
          <a:prstGeom prst="rect">
            <a:avLst/>
          </a:prstGeom>
        </p:spPr>
      </p:pic>
      <p:pic>
        <p:nvPicPr>
          <p:cNvPr id="14" name="Рисунок 13" descr="27d6332add97c24febd69753b55b7f10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0" y="908720"/>
            <a:ext cx="2492896" cy="24928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«Подскажи действия»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https://arhivurokov.ru/multiurok/e/e/5/ee5b2d8ee56cdfc3f9f609a6e27a769c4e30e537/konspiekt-uroka-russkogho-iazyka-po-tiemie-pristav_5.png"/>
          <p:cNvPicPr>
            <a:picLocks noGrp="1"/>
          </p:cNvPicPr>
          <p:nvPr>
            <p:ph idx="1"/>
          </p:nvPr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251520" y="1700808"/>
            <a:ext cx="8568952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https://studfiles.net/html/2706/286/html_NQw7GmpfQf.392P/htmlconvd-O7fs8826x1.jpg"/>
          <p:cNvPicPr>
            <a:picLocks noGrp="1"/>
          </p:cNvPicPr>
          <p:nvPr>
            <p:ph idx="1"/>
          </p:nvPr>
        </p:nvPicPr>
        <p:blipFill>
          <a:blip r:embed="rId3" cstate="print"/>
          <a:srcRect l="6905" t="17001" r="7647" b="24308"/>
          <a:stretch>
            <a:fillRect/>
          </a:stretch>
        </p:blipFill>
        <p:spPr bwMode="auto">
          <a:xfrm>
            <a:off x="179512" y="980728"/>
            <a:ext cx="8712968" cy="495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Обогащение словаря именами прилагательными</a:t>
            </a:r>
            <a:r>
              <a:rPr lang="ru-RU" sz="3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«Найди противоположное слово»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6279ea98e67cd2783524c94a8dfc4469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71600" y="3501008"/>
            <a:ext cx="2016224" cy="1123655"/>
          </a:xfrm>
        </p:spPr>
      </p:pic>
      <p:pic>
        <p:nvPicPr>
          <p:cNvPr id="6" name="Рисунок 5" descr="food-lemon.png"/>
          <p:cNvPicPr>
            <a:picLocks noChangeAspect="1"/>
          </p:cNvPicPr>
          <p:nvPr/>
        </p:nvPicPr>
        <p:blipFill>
          <a:blip r:embed="rId4" cstate="print"/>
          <a:srcRect t="10090" b="19281"/>
          <a:stretch>
            <a:fillRect/>
          </a:stretch>
        </p:blipFill>
        <p:spPr>
          <a:xfrm>
            <a:off x="6300192" y="3573016"/>
            <a:ext cx="1631242" cy="1152128"/>
          </a:xfrm>
          <a:prstGeom prst="rect">
            <a:avLst/>
          </a:prstGeom>
        </p:spPr>
      </p:pic>
      <p:pic>
        <p:nvPicPr>
          <p:cNvPr id="7" name="Рисунок 6" descr="dc8o9A7oi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88224" y="1772816"/>
            <a:ext cx="1259959" cy="1237154"/>
          </a:xfrm>
          <a:prstGeom prst="rect">
            <a:avLst/>
          </a:prstGeom>
        </p:spPr>
      </p:pic>
      <p:pic>
        <p:nvPicPr>
          <p:cNvPr id="8" name="Рисунок 7" descr="flame-clipart-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31640" y="1772816"/>
            <a:ext cx="1069298" cy="1420365"/>
          </a:xfrm>
          <a:prstGeom prst="rect">
            <a:avLst/>
          </a:prstGeom>
        </p:spPr>
      </p:pic>
      <p:pic>
        <p:nvPicPr>
          <p:cNvPr id="9" name="Рисунок 8" descr="7EL-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88224" y="5157192"/>
            <a:ext cx="1139805" cy="1221220"/>
          </a:xfrm>
          <a:prstGeom prst="rect">
            <a:avLst/>
          </a:prstGeom>
        </p:spPr>
      </p:pic>
      <p:pic>
        <p:nvPicPr>
          <p:cNvPr id="10" name="Рисунок 9" descr="n757023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87624" y="5085184"/>
            <a:ext cx="1402590" cy="1268760"/>
          </a:xfrm>
          <a:prstGeom prst="rect">
            <a:avLst/>
          </a:prstGeom>
        </p:spPr>
      </p:pic>
      <p:sp>
        <p:nvSpPr>
          <p:cNvPr id="11" name="Стрелка вправо 10"/>
          <p:cNvSpPr/>
          <p:nvPr/>
        </p:nvSpPr>
        <p:spPr>
          <a:xfrm>
            <a:off x="3635896" y="2420888"/>
            <a:ext cx="2088232" cy="288032"/>
          </a:xfrm>
          <a:prstGeom prst="rightArrow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3635896" y="4077072"/>
            <a:ext cx="2088232" cy="288032"/>
          </a:xfrm>
          <a:prstGeom prst="rightArrow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3635896" y="5661248"/>
            <a:ext cx="2088232" cy="288032"/>
          </a:xfrm>
          <a:prstGeom prst="rightArrow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Основные понятия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/>
          </a:bodyPr>
          <a:lstStyle/>
          <a:p>
            <a:pPr marL="0" indent="17463"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Словарь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это слова (основные единицы речи), обозначающие предметы, явления, действия и признаки окружающей действительности.</a:t>
            </a:r>
          </a:p>
          <a:p>
            <a:pPr marL="0" indent="17463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Словарный запас (или лексикон) любого человека состоит из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пассивной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активной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части. </a:t>
            </a:r>
          </a:p>
          <a:p>
            <a:pPr marL="0" indent="17463" algn="just" fontAlgn="base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Активный запас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это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слова, которые мы употребляем в своей разговорной речи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письме.</a:t>
            </a:r>
          </a:p>
          <a:p>
            <a:pPr marL="0" indent="17463" algn="just" fontAlgn="base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Пассивный запас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слова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которые мы знаем (узнаем на слух или при прочтении), но сами не используем или не произносим.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«Из чего сделано?»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201038_1384276238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9552" y="4149080"/>
            <a:ext cx="1816981" cy="2324109"/>
          </a:xfrm>
        </p:spPr>
      </p:pic>
      <p:pic>
        <p:nvPicPr>
          <p:cNvPr id="6" name="Рисунок 5" descr="flute_PNG6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864" y="4653136"/>
            <a:ext cx="2592288" cy="1753845"/>
          </a:xfrm>
          <a:prstGeom prst="rect">
            <a:avLst/>
          </a:prstGeom>
        </p:spPr>
      </p:pic>
      <p:pic>
        <p:nvPicPr>
          <p:cNvPr id="7" name="Рисунок 6" descr="glass-of-still-water-lr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4293096"/>
            <a:ext cx="1621814" cy="2072678"/>
          </a:xfrm>
          <a:prstGeom prst="rect">
            <a:avLst/>
          </a:prstGeom>
        </p:spPr>
      </p:pic>
      <p:pic>
        <p:nvPicPr>
          <p:cNvPr id="8" name="Рисунок 7" descr="mitten-512_icon-icons.com_7642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88224" y="1268760"/>
            <a:ext cx="1886668" cy="1886668"/>
          </a:xfrm>
          <a:prstGeom prst="rect">
            <a:avLst/>
          </a:prstGeom>
        </p:spPr>
      </p:pic>
      <p:pic>
        <p:nvPicPr>
          <p:cNvPr id="9" name="Рисунок 8" descr="KcnLy7aai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88024" y="2492896"/>
            <a:ext cx="2566159" cy="1566090"/>
          </a:xfrm>
          <a:prstGeom prst="rect">
            <a:avLst/>
          </a:prstGeom>
        </p:spPr>
      </p:pic>
      <p:pic>
        <p:nvPicPr>
          <p:cNvPr id="10" name="Рисунок 9" descr="мячик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627784" y="2564904"/>
            <a:ext cx="1794155" cy="1772816"/>
          </a:xfrm>
          <a:prstGeom prst="rect">
            <a:avLst/>
          </a:prstGeom>
        </p:spPr>
      </p:pic>
      <p:pic>
        <p:nvPicPr>
          <p:cNvPr id="11" name="Рисунок 10" descr="container-jar-jug-pot-pottery-transparent-image-42733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95536" y="1340768"/>
            <a:ext cx="1714616" cy="21328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«Что бывает …?»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https://ds02.infourok.ru/uploads/ex/0549/00000548-a8b93701/640/img8.jpg"/>
          <p:cNvPicPr>
            <a:picLocks noChangeAspect="1" noChangeArrowheads="1"/>
          </p:cNvPicPr>
          <p:nvPr/>
        </p:nvPicPr>
        <p:blipFill>
          <a:blip r:embed="rId3" cstate="print"/>
          <a:srcRect t="4725" b="19676"/>
          <a:stretch>
            <a:fillRect/>
          </a:stretch>
        </p:blipFill>
        <p:spPr bwMode="auto">
          <a:xfrm>
            <a:off x="539552" y="1484784"/>
            <a:ext cx="8128000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7890" name="Picture 2" descr="http://st.stranamam.ru/data/cache/2012mar/12/14/3986216_51861nothumb500.jpg"/>
          <p:cNvPicPr>
            <a:picLocks noChangeAspect="1" noChangeArrowheads="1"/>
          </p:cNvPicPr>
          <p:nvPr/>
        </p:nvPicPr>
        <p:blipFill>
          <a:blip r:embed="rId3" cstate="print"/>
          <a:srcRect b="3947"/>
          <a:stretch>
            <a:fillRect/>
          </a:stretch>
        </p:blipFill>
        <p:spPr bwMode="auto">
          <a:xfrm>
            <a:off x="467544" y="692696"/>
            <a:ext cx="8241877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8914" name="Picture 2" descr="https://www.umniza.de/WebRoot/Store22/Shops/62303963/553E/2D34/A73F/83FF/3CD5/C0A8/2BB8/53ED/Igra_sladkoe_1.jpg"/>
          <p:cNvPicPr>
            <a:picLocks noChangeAspect="1" noChangeArrowheads="1"/>
          </p:cNvPicPr>
          <p:nvPr/>
        </p:nvPicPr>
        <p:blipFill>
          <a:blip r:embed="rId3" cstate="print"/>
          <a:srcRect t="5040" b="2981"/>
          <a:stretch>
            <a:fillRect/>
          </a:stretch>
        </p:blipFill>
        <p:spPr bwMode="auto">
          <a:xfrm>
            <a:off x="2051720" y="260648"/>
            <a:ext cx="4830688" cy="6287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«Чей? Чья? Чьё?»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https://dist-tutor.info/s3/dist-tutor/course/2191/PHPjkrX9wjUYvSb.jpg"/>
          <p:cNvPicPr>
            <a:picLocks noGrp="1"/>
          </p:cNvPicPr>
          <p:nvPr>
            <p:ph idx="1"/>
          </p:nvPr>
        </p:nvPicPr>
        <p:blipFill>
          <a:blip r:embed="rId3" cstate="print"/>
          <a:srcRect l="15806" t="8333" r="11893" b="11179"/>
          <a:stretch>
            <a:fillRect/>
          </a:stretch>
        </p:blipFill>
        <p:spPr bwMode="auto">
          <a:xfrm>
            <a:off x="1331640" y="1268760"/>
            <a:ext cx="6192688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«Какой?»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alpine-landscape-cone-top-snow-01b-al1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499992" y="1052736"/>
            <a:ext cx="4074135" cy="1875800"/>
          </a:xfrm>
        </p:spPr>
      </p:pic>
      <p:pic>
        <p:nvPicPr>
          <p:cNvPr id="6" name="Рисунок 5" descr="pines-trees-forest-conifer-picture-7388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980728"/>
            <a:ext cx="3462999" cy="2023690"/>
          </a:xfrm>
          <a:prstGeom prst="rect">
            <a:avLst/>
          </a:prstGeom>
        </p:spPr>
      </p:pic>
      <p:pic>
        <p:nvPicPr>
          <p:cNvPr id="4098" name="Picture 2" descr="https://ds05.infourok.ru/uploads/ex/04b3/0003e8ca-e3c5b474/hello_html_2c0a9acf.jpg"/>
          <p:cNvPicPr>
            <a:picLocks noChangeAspect="1" noChangeArrowheads="1"/>
          </p:cNvPicPr>
          <p:nvPr/>
        </p:nvPicPr>
        <p:blipFill>
          <a:blip r:embed="rId5" cstate="print"/>
          <a:srcRect b="1835"/>
          <a:stretch>
            <a:fillRect/>
          </a:stretch>
        </p:blipFill>
        <p:spPr bwMode="auto">
          <a:xfrm>
            <a:off x="5364088" y="3429000"/>
            <a:ext cx="2304256" cy="2751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24222358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9552" y="3573016"/>
            <a:ext cx="3945317" cy="27656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7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7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9144001" cy="685800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Обогащение словаря </a:t>
            </a:r>
            <a:br>
              <a:rPr lang="ru-RU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именами существительными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«Что или кто это?»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864096"/>
          </a:xfrm>
        </p:spPr>
        <p:txBody>
          <a:bodyPr/>
          <a:lstStyle/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95536" y="2708920"/>
            <a:ext cx="8533928" cy="3853037"/>
            <a:chOff x="395536" y="2708920"/>
            <a:chExt cx="8533928" cy="3853037"/>
          </a:xfrm>
        </p:grpSpPr>
        <p:pic>
          <p:nvPicPr>
            <p:cNvPr id="11" name="Рисунок 10" descr="коза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5536" y="2780928"/>
              <a:ext cx="2438405" cy="1816612"/>
            </a:xfrm>
            <a:prstGeom prst="rect">
              <a:avLst/>
            </a:prstGeom>
          </p:spPr>
        </p:pic>
        <p:pic>
          <p:nvPicPr>
            <p:cNvPr id="12" name="Рисунок 11" descr="лош.png"/>
            <p:cNvPicPr>
              <a:picLocks noChangeAspect="1"/>
            </p:cNvPicPr>
            <p:nvPr/>
          </p:nvPicPr>
          <p:blipFill>
            <a:blip r:embed="rId4" cstate="print"/>
            <a:srcRect l="10779" r="31543"/>
            <a:stretch>
              <a:fillRect/>
            </a:stretch>
          </p:blipFill>
          <p:spPr>
            <a:xfrm>
              <a:off x="2267744" y="4221088"/>
              <a:ext cx="1800200" cy="2340869"/>
            </a:xfrm>
            <a:prstGeom prst="rect">
              <a:avLst/>
            </a:prstGeom>
          </p:spPr>
        </p:pic>
        <p:pic>
          <p:nvPicPr>
            <p:cNvPr id="13" name="Рисунок 12" descr="кошка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55976" y="3789040"/>
              <a:ext cx="2478160" cy="2060848"/>
            </a:xfrm>
            <a:prstGeom prst="rect">
              <a:avLst/>
            </a:prstGeom>
          </p:spPr>
        </p:pic>
        <p:pic>
          <p:nvPicPr>
            <p:cNvPr id="14" name="Рисунок 13" descr="кор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28184" y="2708920"/>
              <a:ext cx="2701280" cy="235011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rain-boots-clipart-CPP_ASBMF_RainBoot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692696"/>
            <a:ext cx="2736304" cy="2857844"/>
          </a:xfrm>
          <a:prstGeom prst="rect">
            <a:avLst/>
          </a:prstGeom>
        </p:spPr>
      </p:pic>
      <p:pic>
        <p:nvPicPr>
          <p:cNvPr id="6" name="Рисунок 5" descr="ботинки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4293096"/>
            <a:ext cx="3605579" cy="2088232"/>
          </a:xfrm>
          <a:prstGeom prst="rect">
            <a:avLst/>
          </a:prstGeom>
        </p:spPr>
      </p:pic>
      <p:pic>
        <p:nvPicPr>
          <p:cNvPr id="10" name="Содержимое 9" descr="0_1bb0d2_e312aff6_orig.pn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899592" y="3789040"/>
            <a:ext cx="2831598" cy="2526797"/>
          </a:xfrm>
        </p:spPr>
      </p:pic>
      <p:pic>
        <p:nvPicPr>
          <p:cNvPr id="11" name="Рисунок 10" descr="CoolClips_vc07510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1600" y="764704"/>
            <a:ext cx="3096344" cy="27480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1416249767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71600" y="692696"/>
            <a:ext cx="2803659" cy="2831979"/>
          </a:xfrm>
        </p:spPr>
      </p:pic>
      <p:pic>
        <p:nvPicPr>
          <p:cNvPr id="5" name="Рисунок 4" descr="капуста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3717032"/>
            <a:ext cx="2769327" cy="2695479"/>
          </a:xfrm>
          <a:prstGeom prst="rect">
            <a:avLst/>
          </a:prstGeom>
        </p:spPr>
      </p:pic>
      <p:pic>
        <p:nvPicPr>
          <p:cNvPr id="6" name="Содержимое 7" descr="морковь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404664"/>
            <a:ext cx="3091784" cy="3168352"/>
          </a:xfrm>
          <a:prstGeom prst="rect">
            <a:avLst/>
          </a:prstGeom>
        </p:spPr>
      </p:pic>
      <p:pic>
        <p:nvPicPr>
          <p:cNvPr id="8" name="Рисунок 7" descr="Pumpkin-PNG-Image-76936-1024x102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3608" y="3356992"/>
            <a:ext cx="3003662" cy="29977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«Кто или что лишнее?»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https://ds03.infourok.ru/uploads/ex/0635/000549dc-6bef88ed/img10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l="10068" t="1341" r="19462" b="8782"/>
          <a:stretch>
            <a:fillRect/>
          </a:stretch>
        </p:blipFill>
        <p:spPr bwMode="auto">
          <a:xfrm>
            <a:off x="1691680" y="1268760"/>
            <a:ext cx="5538576" cy="5301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вал 5"/>
          <p:cNvSpPr/>
          <p:nvPr/>
        </p:nvSpPr>
        <p:spPr>
          <a:xfrm>
            <a:off x="3851920" y="4005064"/>
            <a:ext cx="3960440" cy="2592288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s://avatars.mds.yandex.net/get-pdb/245485/de289e4d-5e43-4fb8-b492-24cbdef56d0f/s1200"/>
          <p:cNvPicPr>
            <a:picLocks noChangeAspect="1" noChangeArrowheads="1"/>
          </p:cNvPicPr>
          <p:nvPr/>
        </p:nvPicPr>
        <p:blipFill>
          <a:blip r:embed="rId3" cstate="print"/>
          <a:srcRect l="14671" t="7294" r="15886" b="7939"/>
          <a:stretch>
            <a:fillRect/>
          </a:stretch>
        </p:blipFill>
        <p:spPr bwMode="auto">
          <a:xfrm>
            <a:off x="1043608" y="404664"/>
            <a:ext cx="6987176" cy="5904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067944" y="476672"/>
            <a:ext cx="4032448" cy="2985195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«Кто у кого?»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кор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27584" y="4221088"/>
            <a:ext cx="2808312" cy="2443231"/>
          </a:xfrm>
        </p:spPr>
      </p:pic>
      <p:pic>
        <p:nvPicPr>
          <p:cNvPr id="6" name="Рисунок 5" descr="теле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4149080"/>
            <a:ext cx="2438400" cy="2438400"/>
          </a:xfrm>
          <a:prstGeom prst="rect">
            <a:avLst/>
          </a:prstGeom>
        </p:spPr>
      </p:pic>
      <p:pic>
        <p:nvPicPr>
          <p:cNvPr id="7" name="Рисунок 6" descr="Tiger-PNG-Imag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1484784"/>
            <a:ext cx="3219042" cy="2304256"/>
          </a:xfrm>
          <a:prstGeom prst="rect">
            <a:avLst/>
          </a:prstGeom>
        </p:spPr>
      </p:pic>
      <p:pic>
        <p:nvPicPr>
          <p:cNvPr id="8" name="Рисунок 7" descr="151e22907366a1c0aa26507d026e6d0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12160" y="1412776"/>
            <a:ext cx="2276872" cy="2276872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4067944" y="2492896"/>
            <a:ext cx="2088232" cy="288032"/>
          </a:xfrm>
          <a:prstGeom prst="rightArrow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4067944" y="5229200"/>
            <a:ext cx="2088232" cy="288032"/>
          </a:xfrm>
          <a:prstGeom prst="rightArrow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0_1519ea_16b3d937_orig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43608" y="908720"/>
            <a:ext cx="1960657" cy="2697163"/>
          </a:xfrm>
        </p:spPr>
      </p:pic>
      <p:pic>
        <p:nvPicPr>
          <p:cNvPr id="6" name="Рисунок 5" descr="111258188____7_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764704"/>
            <a:ext cx="2016224" cy="2838458"/>
          </a:xfrm>
          <a:prstGeom prst="rect">
            <a:avLst/>
          </a:prstGeom>
        </p:spPr>
      </p:pic>
      <p:pic>
        <p:nvPicPr>
          <p:cNvPr id="7" name="Рисунок 6" descr="0_d5120_1c2e0183_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4221088"/>
            <a:ext cx="2386290" cy="2118355"/>
          </a:xfrm>
          <a:prstGeom prst="rect">
            <a:avLst/>
          </a:prstGeom>
        </p:spPr>
      </p:pic>
      <p:pic>
        <p:nvPicPr>
          <p:cNvPr id="8" name="Рисунок 7" descr="kuric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99592" y="3933056"/>
            <a:ext cx="2564904" cy="2564904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3419872" y="2204864"/>
            <a:ext cx="2088232" cy="288032"/>
          </a:xfrm>
          <a:prstGeom prst="rightArrow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3491880" y="4941168"/>
            <a:ext cx="2088232" cy="288032"/>
          </a:xfrm>
          <a:prstGeom prst="rightArrow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173</Words>
  <Application>Microsoft Office PowerPoint</Application>
  <PresentationFormat>Экран (4:3)</PresentationFormat>
  <Paragraphs>29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Семинар-практикум  «Расширение и активизация словарного запаса»</vt:lpstr>
      <vt:lpstr>Основные понятия</vt:lpstr>
      <vt:lpstr>Обогащение словаря  именами существительными «Что или кто это?» </vt:lpstr>
      <vt:lpstr>Слайд 4</vt:lpstr>
      <vt:lpstr>Слайд 5</vt:lpstr>
      <vt:lpstr>«Кто или что лишнее?»</vt:lpstr>
      <vt:lpstr>Слайд 7</vt:lpstr>
      <vt:lpstr>«Кто у кого?»</vt:lpstr>
      <vt:lpstr>Слайд 9</vt:lpstr>
      <vt:lpstr>«Кто где живет?»</vt:lpstr>
      <vt:lpstr>«Часть - целое»</vt:lpstr>
      <vt:lpstr>«Собери семейку слов»</vt:lpstr>
      <vt:lpstr>Обогащение словаря глаголами «Кто как передвигается»</vt:lpstr>
      <vt:lpstr>«Кто какие звуки издает?» </vt:lpstr>
      <vt:lpstr>«Кто что делает?»</vt:lpstr>
      <vt:lpstr>«Что делает?»</vt:lpstr>
      <vt:lpstr>«Подскажи действия»</vt:lpstr>
      <vt:lpstr>Слайд 18</vt:lpstr>
      <vt:lpstr>Обогащение словаря именами прилагательными «Найди противоположное слово»</vt:lpstr>
      <vt:lpstr>«Из чего сделано?»</vt:lpstr>
      <vt:lpstr>«Что бывает …?»</vt:lpstr>
      <vt:lpstr>Слайд 22</vt:lpstr>
      <vt:lpstr>Слайд 23</vt:lpstr>
      <vt:lpstr>«Чей? Чья? Чьё?»</vt:lpstr>
      <vt:lpstr>«Какой?»</vt:lpstr>
      <vt:lpstr>Спасибо 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Семинар-практикум   «Расширение и активизация словарного запаса»</dc:title>
  <dc:creator>Анна Кудайдатова</dc:creator>
  <cp:lastModifiedBy>Анна Кудайдатова</cp:lastModifiedBy>
  <cp:revision>37</cp:revision>
  <dcterms:created xsi:type="dcterms:W3CDTF">2018-12-11T12:28:54Z</dcterms:created>
  <dcterms:modified xsi:type="dcterms:W3CDTF">2018-12-17T05:10:35Z</dcterms:modified>
</cp:coreProperties>
</file>